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9"/>
  </p:notesMasterIdLst>
  <p:sldIdLst>
    <p:sldId id="256" r:id="rId5"/>
    <p:sldId id="296" r:id="rId6"/>
    <p:sldId id="297" r:id="rId7"/>
    <p:sldId id="259" r:id="rId8"/>
    <p:sldId id="263" r:id="rId9"/>
    <p:sldId id="264" r:id="rId10"/>
    <p:sldId id="265" r:id="rId11"/>
    <p:sldId id="266" r:id="rId12"/>
    <p:sldId id="261" r:id="rId13"/>
    <p:sldId id="262" r:id="rId14"/>
    <p:sldId id="301" r:id="rId15"/>
    <p:sldId id="307" r:id="rId16"/>
    <p:sldId id="290" r:id="rId17"/>
    <p:sldId id="298" r:id="rId18"/>
    <p:sldId id="299" r:id="rId19"/>
    <p:sldId id="300" r:id="rId20"/>
    <p:sldId id="303" r:id="rId21"/>
    <p:sldId id="304" r:id="rId22"/>
    <p:sldId id="305" r:id="rId23"/>
    <p:sldId id="260" r:id="rId24"/>
    <p:sldId id="267" r:id="rId25"/>
    <p:sldId id="268" r:id="rId26"/>
    <p:sldId id="270" r:id="rId27"/>
    <p:sldId id="272" r:id="rId28"/>
    <p:sldId id="276" r:id="rId29"/>
    <p:sldId id="282" r:id="rId30"/>
    <p:sldId id="283" r:id="rId31"/>
    <p:sldId id="284" r:id="rId32"/>
    <p:sldId id="285" r:id="rId33"/>
    <p:sldId id="286" r:id="rId34"/>
    <p:sldId id="293" r:id="rId35"/>
    <p:sldId id="294" r:id="rId36"/>
    <p:sldId id="295" r:id="rId37"/>
    <p:sldId id="29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9" autoAdjust="0"/>
  </p:normalViewPr>
  <p:slideViewPr>
    <p:cSldViewPr>
      <p:cViewPr varScale="1">
        <p:scale>
          <a:sx n="64" d="100"/>
          <a:sy n="64" d="100"/>
        </p:scale>
        <p:origin x="-108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0E0BD-0FE8-4A2C-99D7-708185307839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52F4-752B-4CDC-9317-DEF9783094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126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7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2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3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0D224-67E2-433C-9D18-A200E5ACB8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DEEE0-EE36-4607-90B0-0AB3BD0AD0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51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E2CB0-5F2D-47BB-BF9E-2A9F444492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A750A-FCE4-4614-AC36-EDEBB47DFD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46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B839B-220B-405B-9258-96B323F2A9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9C37F-FA9D-450E-9084-57427F26DD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7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40BA8-244F-4822-818E-5C807A7239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17D8-EDA1-4E41-9EFC-408C630881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5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DF49-28CE-449C-A7AC-9B337E4BF2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5E8A-E96B-4D0B-A0A6-34C1333DC2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4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9D035-AFCA-451E-8FEB-693BAF5172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96EC-8FC7-4631-AE00-CEAC492EB3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54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3EC11-59CC-4D87-9835-6EC091BFDA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238F7-2275-483B-BD9B-7C5D634DC3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09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20A0-C3E1-4534-954D-FD873FD7D0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A3900-9369-427D-9033-DE606CABF0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84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0495-6E38-4B8F-B7D2-E754E2D931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93DE8-4B0D-4623-8E12-7E9812BF98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06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05C67-FFE0-4A6E-A77D-F539A2A0D2F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B314B-B78B-4738-8274-9F9AF1C699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26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715C4-ECC7-4E56-A63A-3A8384762E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B1A5D-A1F7-43AC-8BB1-A10018243D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25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0D224-67E2-433C-9D18-A200E5ACB8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DEEE0-EE36-4607-90B0-0AB3BD0AD0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19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E2CB0-5F2D-47BB-BF9E-2A9F444492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A750A-FCE4-4614-AC36-EDEBB47DFD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17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B839B-220B-405B-9258-96B323F2A9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9C37F-FA9D-450E-9084-57427F26DD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67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40BA8-244F-4822-818E-5C807A7239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17D8-EDA1-4E41-9EFC-408C630881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30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DF49-28CE-449C-A7AC-9B337E4BF2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5E8A-E96B-4D0B-A0A6-34C1333DC2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00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9D035-AFCA-451E-8FEB-693BAF5172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96EC-8FC7-4631-AE00-CEAC492EB3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25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3EC11-59CC-4D87-9835-6EC091BFDA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238F7-2275-483B-BD9B-7C5D634DC3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64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20A0-C3E1-4534-954D-FD873FD7D0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A3900-9369-427D-9033-DE606CABF0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70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0495-6E38-4B8F-B7D2-E754E2D931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93DE8-4B0D-4623-8E12-7E9812BF98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01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05C67-FFE0-4A6E-A77D-F539A2A0D2F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B314B-B78B-4738-8274-9F9AF1C699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63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715C4-ECC7-4E56-A63A-3A8384762E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B1A5D-A1F7-43AC-8BB1-A10018243D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56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0D224-67E2-433C-9D18-A200E5ACB8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DEEE0-EE36-4607-90B0-0AB3BD0AD0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49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E2CB0-5F2D-47BB-BF9E-2A9F4444920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A750A-FCE4-4614-AC36-EDEBB47DFD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1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B839B-220B-405B-9258-96B323F2A9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9C37F-FA9D-450E-9084-57427F26DD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04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40BA8-244F-4822-818E-5C807A7239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17D8-EDA1-4E41-9EFC-408C630881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65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DF49-28CE-449C-A7AC-9B337E4BF2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C5E8A-E96B-4D0B-A0A6-34C1333DC2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33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9D035-AFCA-451E-8FEB-693BAF5172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96EC-8FC7-4631-AE00-CEAC492EB3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6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3EC11-59CC-4D87-9835-6EC091BFDA6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238F7-2275-483B-BD9B-7C5D634DC3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72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20A0-C3E1-4534-954D-FD873FD7D0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A3900-9369-427D-9033-DE606CABF0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428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0495-6E38-4B8F-B7D2-E754E2D931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93DE8-4B0D-4623-8E12-7E9812BF98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74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05C67-FFE0-4A6E-A77D-F539A2A0D2F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B314B-B78B-4738-8274-9F9AF1C699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043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715C4-ECC7-4E56-A63A-3A8384762E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B1A5D-A1F7-43AC-8BB1-A10018243DC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99"/>
            </a:gs>
            <a:gs pos="100000">
              <a:srgbClr val="00FFF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5CD2399-D849-4153-A252-E65B2CC53037}" type="datetimeFigureOut">
              <a:rPr lang="ru-RU" smtClean="0"/>
              <a:pPr/>
              <a:t>24.12.2016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CC1CF5C-401D-4E42-81BE-92610B78EC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  <p:sldLayoutId id="2147483710" r:id="rId13"/>
    <p:sldLayoutId id="2147483711" r:id="rId14"/>
    <p:sldLayoutId id="2147483713" r:id="rId15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апля 7"/>
          <p:cNvSpPr/>
          <p:nvPr/>
        </p:nvSpPr>
        <p:spPr>
          <a:xfrm rot="16200000">
            <a:off x="1165312" y="-1057808"/>
            <a:ext cx="6597352" cy="8712968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  <a:ln w="215900" cmpd="thickThin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t="100000" r="100000"/>
              </a:path>
              <a:tileRect l="-100000" b="-100000"/>
            </a:gra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29" name="Рисунок 9" descr="69415873_06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7575"/>
            <a:ext cx="199072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D95BDE-3C4F-4868-9EDC-DE3A0576ED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1CB599-9BC5-4AF6-9E30-47062F77A79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5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BFBFBF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FokinaLida.75@mail.ru</a:t>
            </a:r>
          </a:p>
        </p:txBody>
      </p:sp>
      <p:pic>
        <p:nvPicPr>
          <p:cNvPr id="1036" name="Рисунок 8" descr="69415856_0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4581525"/>
            <a:ext cx="16033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5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13" y="0"/>
            <a:ext cx="1741487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78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апля 7"/>
          <p:cNvSpPr/>
          <p:nvPr/>
        </p:nvSpPr>
        <p:spPr>
          <a:xfrm rot="16200000">
            <a:off x="1165312" y="-1057808"/>
            <a:ext cx="6597352" cy="8712968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  <a:ln w="215900" cmpd="thickThin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t="100000" r="100000"/>
              </a:path>
              <a:tileRect l="-100000" b="-100000"/>
            </a:gra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29" name="Рисунок 9" descr="69415873_06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7575"/>
            <a:ext cx="199072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D95BDE-3C4F-4868-9EDC-DE3A0576ED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1CB599-9BC5-4AF6-9E30-47062F77A79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5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BFBFBF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FokinaLida.75@mail.ru</a:t>
            </a:r>
          </a:p>
        </p:txBody>
      </p:sp>
      <p:pic>
        <p:nvPicPr>
          <p:cNvPr id="1036" name="Рисунок 8" descr="69415856_0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4581525"/>
            <a:ext cx="16033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5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13" y="0"/>
            <a:ext cx="1741487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39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Капля 7"/>
          <p:cNvSpPr/>
          <p:nvPr/>
        </p:nvSpPr>
        <p:spPr>
          <a:xfrm rot="16200000">
            <a:off x="1165312" y="-1057808"/>
            <a:ext cx="6597352" cy="8712968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  <a:ln w="215900" cmpd="thickThin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t="100000" r="100000"/>
              </a:path>
              <a:tileRect l="-100000" b="-100000"/>
            </a:gra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29" name="Рисунок 9" descr="69415873_06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7575"/>
            <a:ext cx="199072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D95BDE-3C4F-4868-9EDC-DE3A0576EDC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24.12.2016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1CB599-9BC5-4AF6-9E30-47062F77A79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5" name="Rectangle 1"/>
          <p:cNvSpPr>
            <a:spLocks noChangeArrowheads="1"/>
          </p:cNvSpPr>
          <p:nvPr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BFBFBF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>FokinaLida.75@mail.ru</a:t>
            </a:r>
          </a:p>
        </p:txBody>
      </p:sp>
      <p:pic>
        <p:nvPicPr>
          <p:cNvPr id="1036" name="Рисунок 8" descr="69415856_0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4581525"/>
            <a:ext cx="16033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5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13" y="0"/>
            <a:ext cx="1741487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57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file:///C:\Documents%20and%20Settings\&#1059;&#1095;&#1080;&#1090;&#1077;&#1083;&#1100;&#1048;&#1085;&#1103;&#1079;\&#1056;&#1072;&#1073;&#1086;&#1095;&#1080;&#1081;%20&#1089;&#1090;&#1086;&#1083;\&#1086;&#1090;&#1082;&#1088;&#1099;&#1090;&#1099;&#1081;%20&#1091;&#1088;&#1086;&#1082;\063%20-%20Unit%202,%20Lesson%2029,%20Exercise%203.mp3" TargetMode="Externa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cap="none" dirty="0" smtClean="0">
                <a:solidFill>
                  <a:srgbClr val="C00000"/>
                </a:solidFill>
                <a:effectLst/>
              </a:rPr>
              <a:t>The ABC Fun</a:t>
            </a:r>
            <a:endParaRPr lang="ru-RU" sz="8000" cap="none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 КЛАСС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Проверь!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0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</a:rPr>
              <a:t>B </a:t>
            </a:r>
            <a:r>
              <a:rPr lang="en-US" sz="6600" b="1" dirty="0" err="1" smtClean="0">
                <a:solidFill>
                  <a:srgbClr val="FF0000"/>
                </a:solidFill>
              </a:rPr>
              <a:t>b</a:t>
            </a:r>
            <a:r>
              <a:rPr lang="en-US" sz="6600" b="1" dirty="0" smtClean="0">
                <a:solidFill>
                  <a:srgbClr val="0070C0"/>
                </a:solidFill>
              </a:rPr>
              <a:t>    </a:t>
            </a:r>
            <a:r>
              <a:rPr lang="en-US" sz="6600" b="1" dirty="0" err="1" smtClean="0">
                <a:solidFill>
                  <a:srgbClr val="0070C0"/>
                </a:solidFill>
              </a:rPr>
              <a:t>Z</a:t>
            </a:r>
            <a:r>
              <a:rPr lang="en-US" sz="6600" b="1" dirty="0" err="1" smtClean="0">
                <a:solidFill>
                  <a:srgbClr val="FF0000"/>
                </a:solidFill>
              </a:rPr>
              <a:t>z</a:t>
            </a:r>
            <a:r>
              <a:rPr lang="en-US" sz="6600" b="1" dirty="0" smtClean="0">
                <a:solidFill>
                  <a:srgbClr val="0070C0"/>
                </a:solidFill>
              </a:rPr>
              <a:t>    M</a:t>
            </a:r>
            <a:r>
              <a:rPr lang="en-US" sz="6600" b="1" dirty="0" smtClean="0">
                <a:solidFill>
                  <a:srgbClr val="FF0000"/>
                </a:solidFill>
              </a:rPr>
              <a:t>m</a:t>
            </a:r>
            <a:r>
              <a:rPr lang="en-US" sz="6600" b="1" dirty="0" smtClean="0">
                <a:solidFill>
                  <a:srgbClr val="0070C0"/>
                </a:solidFill>
              </a:rPr>
              <a:t>    </a:t>
            </a:r>
            <a:r>
              <a:rPr lang="en-US" sz="6600" b="1" dirty="0" err="1" smtClean="0">
                <a:solidFill>
                  <a:srgbClr val="0070C0"/>
                </a:solidFill>
              </a:rPr>
              <a:t>E</a:t>
            </a:r>
            <a:r>
              <a:rPr lang="en-US" sz="6600" b="1" dirty="0" err="1" smtClean="0">
                <a:solidFill>
                  <a:srgbClr val="FF0000"/>
                </a:solidFill>
              </a:rPr>
              <a:t>e</a:t>
            </a:r>
            <a:r>
              <a:rPr lang="en-US" sz="6600" b="1" dirty="0" smtClean="0">
                <a:solidFill>
                  <a:srgbClr val="0070C0"/>
                </a:solidFill>
              </a:rPr>
              <a:t>   </a:t>
            </a:r>
          </a:p>
          <a:p>
            <a:pPr>
              <a:buNone/>
            </a:pPr>
            <a:r>
              <a:rPr lang="en-US" sz="6600" b="1" dirty="0" err="1" smtClean="0">
                <a:solidFill>
                  <a:srgbClr val="FF0000"/>
                </a:solidFill>
              </a:rPr>
              <a:t>G</a:t>
            </a:r>
            <a:r>
              <a:rPr lang="en-US" sz="6600" b="1" dirty="0" err="1" smtClean="0">
                <a:solidFill>
                  <a:srgbClr val="0070C0"/>
                </a:solidFill>
              </a:rPr>
              <a:t>g</a:t>
            </a:r>
            <a:r>
              <a:rPr lang="en-US" sz="6600" b="1" dirty="0" smtClean="0">
                <a:solidFill>
                  <a:srgbClr val="0070C0"/>
                </a:solidFill>
              </a:rPr>
              <a:t>    </a:t>
            </a:r>
            <a:r>
              <a:rPr lang="en-US" sz="6600" b="1" dirty="0" err="1" smtClean="0">
                <a:solidFill>
                  <a:srgbClr val="FF0000"/>
                </a:solidFill>
              </a:rPr>
              <a:t>Q</a:t>
            </a:r>
            <a:r>
              <a:rPr lang="en-US" sz="6600" b="1" dirty="0" err="1" smtClean="0">
                <a:solidFill>
                  <a:srgbClr val="0070C0"/>
                </a:solidFill>
              </a:rPr>
              <a:t>q</a:t>
            </a:r>
            <a:r>
              <a:rPr lang="en-US" sz="6600" b="1" dirty="0" smtClean="0">
                <a:solidFill>
                  <a:srgbClr val="0070C0"/>
                </a:solidFill>
              </a:rPr>
              <a:t>    </a:t>
            </a:r>
            <a:r>
              <a:rPr lang="en-US" sz="6600" b="1" dirty="0" smtClean="0">
                <a:solidFill>
                  <a:srgbClr val="FF0000"/>
                </a:solidFill>
              </a:rPr>
              <a:t>I</a:t>
            </a:r>
            <a:r>
              <a:rPr lang="en-US" sz="6600" b="1" dirty="0" smtClean="0">
                <a:solidFill>
                  <a:srgbClr val="0070C0"/>
                </a:solidFill>
              </a:rPr>
              <a:t>i     </a:t>
            </a:r>
            <a:r>
              <a:rPr lang="en-US" sz="6600" b="1" dirty="0" err="1" smtClean="0">
                <a:solidFill>
                  <a:srgbClr val="FF0000"/>
                </a:solidFill>
              </a:rPr>
              <a:t>D</a:t>
            </a:r>
            <a:r>
              <a:rPr lang="en-US" sz="6600" b="1" dirty="0" err="1" smtClean="0">
                <a:solidFill>
                  <a:srgbClr val="0070C0"/>
                </a:solidFill>
              </a:rPr>
              <a:t>d</a:t>
            </a:r>
            <a:endParaRPr lang="ru-RU" sz="6600" b="1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1975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Укажите с какой буквы начинается слово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563938" y="908050"/>
            <a:ext cx="2520950" cy="5401270"/>
          </a:xfrm>
        </p:spPr>
        <p:txBody>
          <a:bodyPr>
            <a:normAutofit fontScale="92500" lnSpcReduction="10000"/>
          </a:bodyPr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Fox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Dog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Egg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Cat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Hat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Ice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Jam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Giraffe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Pig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Queen</a:t>
            </a:r>
            <a:endParaRPr lang="ru-RU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Arial" charset="0"/>
              <a:buNone/>
              <a:defRPr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2839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908720"/>
            <a:ext cx="50588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Song ABC!</a:t>
            </a:r>
            <a:endParaRPr lang="ru-RU" sz="8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063 - Unit 2, Lesson 29, Exercise 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46.52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12360" y="5661248"/>
            <a:ext cx="609600" cy="609600"/>
          </a:xfrm>
          <a:prstGeom prst="rect">
            <a:avLst/>
          </a:prstGeom>
        </p:spPr>
      </p:pic>
      <p:pic>
        <p:nvPicPr>
          <p:cNvPr id="1028" name="Picture 4" descr="Новост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24244"/>
            <a:ext cx="3501097" cy="3501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63 - Unit 2, Lesson 29, Exercise 3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7956376" y="47251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3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Let’s sing a song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7091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Aa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-Bb-Cc-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Dd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Ee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-Ff-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Gg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Hh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-Ii-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Jj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Kk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Ll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-Mm-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Nn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Oo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-Pp </a:t>
            </a:r>
          </a:p>
          <a:p>
            <a:pPr>
              <a:buNone/>
            </a:pP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Qq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Rr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-Ss, 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Tt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Uu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-Vv </a:t>
            </a:r>
          </a:p>
          <a:p>
            <a:pPr>
              <a:buNone/>
            </a:pP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Ww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--Xx, 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Yy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-and-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Zz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</a:p>
          <a:p>
            <a:pPr>
              <a:buNone/>
            </a:pP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Now I know my A-B-C  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Теперь я знаю алфавит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Come on now and sing with me.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Давайте петь со мной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Aa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-Bb-Cc-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Dd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Ee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-Ff-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Gg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Hh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-Ii-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Jj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Kk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Ll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-Mm-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Nn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Oo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-Pp </a:t>
            </a:r>
          </a:p>
          <a:p>
            <a:pPr>
              <a:buNone/>
            </a:pP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Qq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Rr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-Ss, 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Tt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Uu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-Vv </a:t>
            </a:r>
          </a:p>
          <a:p>
            <a:pPr>
              <a:buNone/>
            </a:pP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Ww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--Xx, 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Yy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-and-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Zz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</a:p>
          <a:p>
            <a:pPr>
              <a:buNone/>
            </a:pP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Mother will be pleased with me 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/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Мама будет мной довольна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Now I know my A-B-C.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/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потому что я знаю алфавит.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611560" y="404664"/>
            <a:ext cx="3096344" cy="17281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/>
                <a:latin typeface="Arial Black"/>
              </a:rPr>
              <a:t>bed</a:t>
            </a:r>
            <a:endParaRPr lang="ru-RU" sz="3600" kern="10" spc="0" dirty="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effectLst/>
              <a:latin typeface="Arial Black"/>
            </a:endParaRP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4860032" y="332656"/>
            <a:ext cx="3456384" cy="18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3F315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 Black"/>
              </a:rPr>
              <a:t>tent</a:t>
            </a:r>
            <a:endParaRPr lang="ru-RU" sz="3600" kern="10" spc="0" dirty="0">
              <a:ln w="9525">
                <a:solidFill>
                  <a:srgbClr val="3F3151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Arial Black"/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539552" y="2348880"/>
            <a:ext cx="3384376" cy="18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3F315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 Black"/>
              </a:rPr>
              <a:t>nest</a:t>
            </a:r>
            <a:endParaRPr lang="ru-RU" sz="3600" kern="10" spc="0" dirty="0">
              <a:ln w="9525">
                <a:solidFill>
                  <a:srgbClr val="3F3151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Arial Black"/>
            </a:endParaRP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5004048" y="2492896"/>
            <a:ext cx="3024336" cy="17281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/>
                <a:latin typeface="Arial Black"/>
              </a:rPr>
              <a:t>belt</a:t>
            </a:r>
            <a:endParaRPr lang="ru-RU" sz="3600" kern="10" spc="0" dirty="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effectLst/>
              <a:latin typeface="Arial Black"/>
            </a:endParaRPr>
          </a:p>
        </p:txBody>
      </p:sp>
      <p:sp>
        <p:nvSpPr>
          <p:cNvPr id="1030" name="WordArt 6"/>
          <p:cNvSpPr>
            <a:spLocks noChangeArrowheads="1" noChangeShapeType="1" noTextEdit="1"/>
          </p:cNvSpPr>
          <p:nvPr/>
        </p:nvSpPr>
        <p:spPr bwMode="auto">
          <a:xfrm>
            <a:off x="683568" y="4509120"/>
            <a:ext cx="2952328" cy="1656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/>
                <a:latin typeface="Arial Black"/>
              </a:rPr>
              <a:t>bell</a:t>
            </a:r>
            <a:endParaRPr lang="ru-RU" sz="3600" kern="10" spc="0" dirty="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006600"/>
              </a:solidFill>
              <a:effectLst/>
              <a:latin typeface="Arial Black"/>
            </a:endParaRPr>
          </a:p>
        </p:txBody>
      </p:sp>
      <p:sp>
        <p:nvSpPr>
          <p:cNvPr id="1031" name="WordArt 7"/>
          <p:cNvSpPr>
            <a:spLocks noChangeArrowheads="1" noChangeShapeType="1" noTextEdit="1"/>
          </p:cNvSpPr>
          <p:nvPr/>
        </p:nvSpPr>
        <p:spPr bwMode="auto">
          <a:xfrm>
            <a:off x="5004048" y="4725144"/>
            <a:ext cx="3270126" cy="1491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3F3151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/>
                <a:latin typeface="Arial Black"/>
              </a:rPr>
              <a:t>egg</a:t>
            </a:r>
            <a:endParaRPr lang="ru-RU" sz="3600" kern="10" spc="0" dirty="0">
              <a:ln w="9525">
                <a:solidFill>
                  <a:srgbClr val="3F3151"/>
                </a:solidFill>
                <a:round/>
                <a:headEnd/>
                <a:tailEnd/>
              </a:ln>
              <a:solidFill>
                <a:srgbClr val="7030A0"/>
              </a:solidFill>
              <a:effectLst/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0575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/>
      <p:bldP spid="1027" grpId="0" build="p"/>
      <p:bldP spid="1028" grpId="0" build="p"/>
      <p:bldP spid="1029" grpId="0" build="p"/>
      <p:bldP spid="1030" grpId="0" build="p"/>
      <p:bldP spid="103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&amp;Ocy;&amp;bcy;&amp;ocy;&amp;icy; &amp;ncy;&amp;acy; kards.qip.ru - &amp;Mcy;&amp;ucy;&amp;lcy;&amp;softcy;&amp;tcy;&amp;fcy;&amp;icy;&amp;lcy;&amp;softcy;&amp;mcy;&amp;y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268760"/>
            <a:ext cx="2491316" cy="2376264"/>
          </a:xfrm>
          <a:prstGeom prst="rect">
            <a:avLst/>
          </a:prstGeom>
          <a:noFill/>
        </p:spPr>
      </p:pic>
      <p:pic>
        <p:nvPicPr>
          <p:cNvPr id="2054" name="Picture 6" descr="&amp;Gcy;&amp;iecy;&amp;rcy;&amp;ocy;&amp;icy; &amp;mcy;&amp;ucy;&amp;lcy;&amp;softcy;&amp;tcy;&amp;fcy;&amp;icy;&amp;lcy;&amp;softcy;&amp;mcy;&amp;ocy;&amp;vcy; (&amp;chcy;&amp;acy;&amp;scy;&amp;tcy;&amp;softcy; 2) - &amp;rcy;&amp;acy;&amp;scy;&amp;tcy;&amp;rcy;&amp;ocy;&amp;vcy;&amp;ycy;&amp;jcy; &amp;kcy;&amp;lcy;&amp;icy;&amp;pcy;&amp;acy;&amp;rcy;&amp;tcy; &quot; NIFIGA-SEBE.RU - &amp;fcy;&amp;ocy;&amp;tcy;&amp;ocy;&amp;gcy;&amp;rcy;&amp;acy;&amp;fcy;&amp;icy;&amp;icy;, &amp;kcy;&amp;lcy;&amp;icy;&amp;pcy;&amp;acy;&amp;rcy;&amp;tcy;&amp;ycy;, &amp;vcy;&amp;iecy;&amp;kcy;&amp;tcy;&amp;ocy;&amp;rcy;, &amp;kcy;&amp;acy;&amp;rcy;&amp;tcy;&amp;icy;&amp;ncy;&amp;kcy;&amp;icy; &amp;icy; &amp;shcy;&amp;acy;&amp;bcy;&amp;lcy;&amp;ocy;&amp;ncy;&amp;y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2376264" cy="3569496"/>
          </a:xfrm>
          <a:prstGeom prst="rect">
            <a:avLst/>
          </a:prstGeom>
          <a:noFill/>
        </p:spPr>
      </p:pic>
      <p:pic>
        <p:nvPicPr>
          <p:cNvPr id="2056" name="Picture 8" descr="&amp;Gcy;&amp;iecy;&amp;rcy;&amp;ocy;&amp;icy; &amp;mcy;&amp;ucy;&amp;lcy;&amp;softcy;&amp;tcy;&amp;fcy;&amp;icy;&amp;lcy;&amp;softcy;&amp;mcy;&amp;ocy;&amp;vcy; - &amp;rcy;&amp;acy;&amp;scy;&amp;tcy;&amp;rcy;&amp;ocy;&amp;vcy;&amp;ycy;&amp;jcy; &amp;kcy;&amp;lcy;&amp;icy;&amp;pcy;&amp;acy;&amp;rcy;&amp;tcy; &quot; NIFIGA-SEBE.RU - &amp;fcy;&amp;ocy;&amp;tcy;&amp;ocy;&amp;gcy;&amp;rcy;&amp;acy;&amp;fcy;&amp;icy;&amp;icy;, &amp;kcy;&amp;lcy;&amp;icy;&amp;pcy;&amp;acy;&amp;rcy;&amp;tcy;&amp;ycy;, &amp;vcy;&amp;iecy;&amp;kcy;&amp;tcy;&amp;ocy;&amp;rcy;, &amp;kcy;&amp;acy;&amp;rcy;&amp;tcy;&amp;icy;&amp;ncy;&amp;kcy;&amp;icy; &amp;icy; &amp;shcy;&amp;acy;&amp;bcy;&amp;lcy;&amp;ocy;&amp;ncy;&amp;y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124744"/>
            <a:ext cx="2664296" cy="2664296"/>
          </a:xfrm>
          <a:prstGeom prst="rect">
            <a:avLst/>
          </a:prstGeom>
          <a:noFill/>
        </p:spPr>
      </p:pic>
      <p:pic>
        <p:nvPicPr>
          <p:cNvPr id="2058" name="Picture 10" descr="&amp;Rcy;&amp;icy;&amp;scy;. 8164, &amp;dcy;&amp;ocy;&amp;bcy;&amp;acy;&amp;vcy;&amp;lcy;&amp;iecy;&amp;ncy;&amp;ocy; 29.8.2012. &amp;Pcy;&amp;ocy;&amp;khcy;&amp;ocy;&amp;zhcy;&amp;icy;&amp;iecy; &amp;tcy;&amp;iecy;&amp;mcy;&amp;ycy;: &amp;pcy;&amp;rcy;&amp;icy;&amp;kcy;&amp;ocy;&amp;lcy;&amp;softcy;&amp;ncy;&amp;ycy;&amp;iecy; &amp;mcy;&amp;ucy;&amp;lcy;&amp;softcy;&amp;tcy;&amp;yacy;&amp;shcy;&amp;kcy;&amp;icy; - 10 June 2013 - Blog - Kvartiri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501008"/>
            <a:ext cx="2487773" cy="3030937"/>
          </a:xfrm>
          <a:prstGeom prst="rect">
            <a:avLst/>
          </a:prstGeom>
          <a:noFill/>
        </p:spPr>
      </p:pic>
      <p:pic>
        <p:nvPicPr>
          <p:cNvPr id="2060" name="Picture 12" descr="&amp;Pcy;&amp;ocy;&amp;pcy;&amp;ucy;&amp;gcy;&amp;acy;&amp;jcy;, &amp;Rcy;&amp;acy;&amp;zcy;&amp;ncy;&amp;ycy;&amp;iecy; &amp;tscy;&amp;vcy;&amp;iecy;&amp;tcy;&amp;ncy;&amp;ycy;&amp;iecy; &amp;kcy;&amp;acy;&amp;rcy;&amp;tcy;&amp;icy;&amp;ncy;&amp;kcy;&amp;icy; &amp;dcy;&amp;lcy;&amp;yacy; &amp;vcy;&amp;acy;&amp;shcy;&amp;icy;&amp;khcy; &amp;dcy;&amp;iecy;&amp;tcy;&amp;iecy;, &amp;rcy;&amp;acy;&amp;scy;&amp;pcy;&amp;iecy;&amp;chcy;&amp;acy;&amp;tcy;&amp;acy;&amp;tcy;&amp;softcy; &amp;bcy;&amp;iecy;&amp;scy;&amp;pcy;&amp;lcy;&amp;acy;&amp;tcy;&amp;ncy;&amp;ocy;, &amp;bcy;&amp;iecy;&amp;zcy; &amp;rcy;&amp;iecy;&amp;gcy;&amp;icy;&amp;scy;&amp;tcy;&amp;rcy;&amp;acy;&amp;tscy;&amp;icy;&amp;icy; - BABY NEWS - &amp;Rcy;&amp;acy;&amp;zcy;&amp;vcy;&amp;icy;&amp;vcy;&amp;acy;&amp;yucy;&amp;shchcy;&amp;icy;&amp;jcy; &amp;mcy;&amp;acy;&amp;tcy;&amp;iecy;&amp;rcy;&amp;icy;&amp;acy;&amp;lcy; &amp;dcy;&amp;lcy;&amp;yacy; &amp;d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429000"/>
            <a:ext cx="2088232" cy="3085353"/>
          </a:xfrm>
          <a:prstGeom prst="rect">
            <a:avLst/>
          </a:prstGeom>
          <a:noFill/>
        </p:spPr>
      </p:pic>
      <p:sp>
        <p:nvSpPr>
          <p:cNvPr id="2061" name="WordArt 13"/>
          <p:cNvSpPr>
            <a:spLocks noChangeArrowheads="1" noChangeShapeType="1" noTextEdit="1"/>
          </p:cNvSpPr>
          <p:nvPr/>
        </p:nvSpPr>
        <p:spPr bwMode="auto">
          <a:xfrm>
            <a:off x="1763688" y="404664"/>
            <a:ext cx="5904656" cy="792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2800" kern="10" spc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205867"/>
                </a:solidFill>
                <a:effectLst/>
                <a:latin typeface="Arial Black"/>
              </a:rPr>
              <a:t>What's your name?</a:t>
            </a:r>
            <a:endParaRPr lang="ru-RU" sz="2800" kern="10" spc="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205867"/>
              </a:solidFill>
              <a:effectLst/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7692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&amp;Gcy;&amp;iecy;&amp;rcy;&amp;ocy;&amp;icy; &amp;mcy;&amp;ucy;&amp;lcy;&amp;softcy;&amp;tcy;&amp;fcy;&amp;icy;&amp;lcy;&amp;softcy;&amp;mcy;&amp;ocy;&amp;vcy; &amp;kcy;&amp;acy;&amp;rcy;&amp;tcy;&amp;icy;&amp;ncy;&amp;kcy;&amp;icy; &amp;Dcy;&amp;lcy;&amp;yacy;. - 4 May 2013 - Blog - Ug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208" y="404664"/>
            <a:ext cx="1847519" cy="2880320"/>
          </a:xfrm>
          <a:prstGeom prst="rect">
            <a:avLst/>
          </a:prstGeom>
          <a:noFill/>
        </p:spPr>
      </p:pic>
      <p:pic>
        <p:nvPicPr>
          <p:cNvPr id="21510" name="Picture 6" descr="&amp;Acy;&amp;rcy;&amp;khcy;&amp;icy;&amp;vcy; PNG &amp;icy;&amp;kcy;&amp;ocy;&amp;ncy;&amp;ocy;&amp;kcy; &amp;vcy;&amp;ycy;&amp;scy;&amp;ocy;&amp;kcy;&amp;ocy;&amp;gcy;&amp;ocy; &amp;kcy;&amp;acy;&amp;chcy;&amp;iecy;&amp;scy;&amp;tcy;&amp;v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76672"/>
            <a:ext cx="2528519" cy="2736304"/>
          </a:xfrm>
          <a:prstGeom prst="rect">
            <a:avLst/>
          </a:prstGeom>
          <a:noFill/>
        </p:spPr>
      </p:pic>
      <p:pic>
        <p:nvPicPr>
          <p:cNvPr id="21514" name="Picture 10" descr="&amp;Pcy;&amp;rcy;&amp;icy;&amp;ncy;&amp;tscy;&amp;iecy;&amp;scy;&amp;scy;&amp;ycy; &amp;vcy;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60648"/>
            <a:ext cx="2858281" cy="3140968"/>
          </a:xfrm>
          <a:prstGeom prst="rect">
            <a:avLst/>
          </a:prstGeom>
          <a:noFill/>
        </p:spPr>
      </p:pic>
      <p:pic>
        <p:nvPicPr>
          <p:cNvPr id="21516" name="Picture 12" descr="&amp;Gcy;&amp;acy;&amp;lcy;&amp;iecy;&amp;rcy;&amp;iecy;&amp;yacy; &amp;Scy;&amp;ocy;&amp;vcy;&amp;ucy;&amp;ncy;&amp;softcy;&amp;i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3212976"/>
            <a:ext cx="2264440" cy="3240360"/>
          </a:xfrm>
          <a:prstGeom prst="rect">
            <a:avLst/>
          </a:prstGeom>
          <a:noFill/>
        </p:spPr>
      </p:pic>
      <p:pic>
        <p:nvPicPr>
          <p:cNvPr id="21518" name="Picture 14" descr="&amp;Kcy;&amp;acy;&amp;rcy;&amp;tcy;&amp;icy;&amp;ncy;&amp;kcy;&amp;acy; &amp;Mcy;&amp;acy;&amp;shcy;&amp;acy; &amp;icy; &amp;Mcy;&amp;iecy;&amp;dcy;&amp;vcy;&amp;iecy;&amp;dcy;&amp;softcy; &amp;kcy;&amp;rcy;&amp;ucy;&amp;pcy;&amp;ncy;&amp;ycy;&amp;jcy; &amp;pcy;&amp;lcy;&amp;acy;&amp;ncy; - &amp;Mcy;&amp;acy;&amp;shcy;&amp;acy; &amp;icy; &amp;Mcy;&amp;iecy;&amp;dcy;&amp;vcy;&amp;iecy;&amp;dcy;&amp;softcy; - &amp;Kcy;&amp;acy;&amp;rcy;&amp;tcy;&amp;icy;&amp;ncy;&amp;kcy;&amp;icy; PNG - &amp;Gcy;&amp;acy;&amp;lcy;&amp;iecy;&amp;rcy;&amp;iecy;&amp;jcy;&amp;kcy;&amp;a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2996952"/>
            <a:ext cx="3312368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4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6548438" cy="84931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Назовите животных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8050"/>
            <a:ext cx="4259263" cy="521811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A kid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ru-RU" smtClean="0"/>
          </a:p>
          <a:p>
            <a:pPr marL="0" indent="0" algn="ctr" eaLnBrk="1" hangingPunct="1">
              <a:buFont typeface="Arial" charset="0"/>
              <a:buNone/>
            </a:pPr>
            <a:endParaRPr lang="ru-RU" smtClean="0"/>
          </a:p>
          <a:p>
            <a:pPr marL="0" indent="0" algn="ctr" eaLnBrk="1" hangingPunct="1">
              <a:buFont typeface="Arial" charset="0"/>
              <a:buNone/>
            </a:pPr>
            <a:endParaRPr lang="en-US" smtClean="0"/>
          </a:p>
          <a:p>
            <a:pPr marL="0" indent="0" algn="ctr" eaLnBrk="1" hangingPunct="1">
              <a:buFont typeface="Arial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 A frog</a:t>
            </a:r>
          </a:p>
          <a:p>
            <a:pPr marL="0" indent="0" algn="ct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buFont typeface="Arial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A dog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0200" y="1376363"/>
            <a:ext cx="4392613" cy="4568825"/>
          </a:xfrm>
        </p:spPr>
        <p:txBody>
          <a:bodyPr/>
          <a:lstStyle/>
          <a:p>
            <a:pPr marL="0" indent="0" algn="r" eaLnBrk="1" hangingPunct="1">
              <a:buFont typeface="Arial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An ant</a:t>
            </a:r>
          </a:p>
          <a:p>
            <a:pPr marL="0" indent="0" algn="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buFont typeface="Arial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A bee</a:t>
            </a:r>
          </a:p>
          <a:p>
            <a:pPr marL="0" indent="0" algn="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buFont typeface="Arial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ладелец\Desktop\adb92dfe150fa6da1636c85eeccac3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6" y="608061"/>
            <a:ext cx="1885151" cy="1885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ладелец\Desktop\10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4" y="2458613"/>
            <a:ext cx="1813801" cy="1889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ладелец\Desktop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4465638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Владелец\Desktop\мур5_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23034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Владелец\Desktop\пч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3" b="6131"/>
          <a:stretch>
            <a:fillRect/>
          </a:stretch>
        </p:blipFill>
        <p:spPr bwMode="auto">
          <a:xfrm>
            <a:off x="5162550" y="3357563"/>
            <a:ext cx="1843088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05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Назовите предметы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55875" y="2225675"/>
            <a:ext cx="1655763" cy="2592388"/>
          </a:xfrm>
        </p:spPr>
        <p:txBody>
          <a:bodyPr/>
          <a:lstStyle/>
          <a:p>
            <a:pPr algn="r" eaLnBrk="1" hangingPunct="1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 bed</a:t>
            </a:r>
          </a:p>
          <a:p>
            <a:pPr algn="r" eaLnBrk="1" hangingPunct="1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 desk</a:t>
            </a:r>
            <a:endParaRPr lang="ru-RU" sz="2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2664895" cy="1998671"/>
          </a:xfrm>
          <a:effectLst>
            <a:softEdge rad="112500"/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500563" y="1535113"/>
            <a:ext cx="2374900" cy="4414837"/>
          </a:xfrm>
        </p:spPr>
        <p:txBody>
          <a:bodyPr/>
          <a:lstStyle/>
          <a:p>
            <a:pPr eaLnBrk="1" hangingPunct="1"/>
            <a:r>
              <a:rPr lang="en-US" smtClean="0"/>
              <a:t>    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          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 cup</a:t>
            </a:r>
          </a:p>
          <a:p>
            <a:pPr eaLnBrk="1" hangingPunct="1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      A box</a:t>
            </a:r>
          </a:p>
          <a:p>
            <a:pPr eaLnBrk="1" hangingPunct="1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 mug</a:t>
            </a:r>
          </a:p>
          <a:p>
            <a:pPr eaLnBrk="1" hangingPunct="1"/>
            <a:endParaRPr lang="ru-RU" sz="2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8" b="26624"/>
          <a:stretch/>
        </p:blipFill>
        <p:spPr>
          <a:xfrm>
            <a:off x="1043608" y="3573016"/>
            <a:ext cx="2160240" cy="1569309"/>
          </a:xfrm>
          <a:effectLst>
            <a:softEdge rad="112500"/>
          </a:effectLst>
        </p:spPr>
      </p:pic>
      <p:pic>
        <p:nvPicPr>
          <p:cNvPr id="2050" name="Picture 2" descr="C:\Users\Владелец\Desktop\ча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28800"/>
            <a:ext cx="1675632" cy="1207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ладелец\Desktop\кружка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15233" r="12923" b="8916"/>
          <a:stretch/>
        </p:blipFill>
        <p:spPr bwMode="auto">
          <a:xfrm>
            <a:off x="5652120" y="4509120"/>
            <a:ext cx="1440160" cy="1385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ладелец\Desktop\640b1a1a29d6826e2c6a34b843fd41d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r="3637" b="6987"/>
          <a:stretch/>
        </p:blipFill>
        <p:spPr bwMode="auto">
          <a:xfrm>
            <a:off x="6676372" y="3068960"/>
            <a:ext cx="1587484" cy="1295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1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Соотнесите слово и перевод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692275" y="1600200"/>
            <a:ext cx="2447925" cy="4525963"/>
          </a:xfrm>
        </p:spPr>
        <p:txBody>
          <a:bodyPr/>
          <a:lstStyle/>
          <a:p>
            <a:pPr marL="742950" indent="-742950" eaLnBrk="1" hangingPunct="1">
              <a:buFont typeface="Calibri" pitchFamily="34" charset="0"/>
              <a:buAutoNum type="arabicPeriod"/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Tree</a:t>
            </a:r>
          </a:p>
          <a:p>
            <a:pPr marL="742950" indent="-742950" eaLnBrk="1" hangingPunct="1">
              <a:buFont typeface="Calibri" pitchFamily="34" charset="0"/>
              <a:buAutoNum type="arabicPeriod"/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Street</a:t>
            </a:r>
          </a:p>
          <a:p>
            <a:pPr marL="742950" indent="-742950" eaLnBrk="1" hangingPunct="1">
              <a:buFont typeface="Calibri" pitchFamily="34" charset="0"/>
              <a:buAutoNum type="arabicPeriod"/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Bus</a:t>
            </a:r>
          </a:p>
          <a:p>
            <a:pPr marL="742950" indent="-742950" eaLnBrk="1" hangingPunct="1">
              <a:buFont typeface="Calibri" pitchFamily="34" charset="0"/>
              <a:buAutoNum type="arabicPeriod"/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Lorry</a:t>
            </a:r>
          </a:p>
          <a:p>
            <a:pPr marL="742950" indent="-742950" eaLnBrk="1" hangingPunct="1">
              <a:buFont typeface="Calibri" pitchFamily="34" charset="0"/>
              <a:buAutoNum type="arabicPeriod"/>
            </a:pP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Sweet</a:t>
            </a:r>
            <a:endParaRPr lang="ru-RU" sz="4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716463" y="1600200"/>
            <a:ext cx="3970337" cy="4525963"/>
          </a:xfrm>
        </p:spPr>
        <p:txBody>
          <a:bodyPr/>
          <a:lstStyle/>
          <a:p>
            <a:pPr marL="742950" indent="-742950" eaLnBrk="1" hangingPunct="1">
              <a:buFont typeface="Calibri" pitchFamily="34" charset="0"/>
              <a:buAutoNum type="alphaLcParenR"/>
            </a:pPr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улица</a:t>
            </a:r>
          </a:p>
          <a:p>
            <a:pPr marL="742950" indent="-742950" eaLnBrk="1" hangingPunct="1">
              <a:buFont typeface="Calibri" pitchFamily="34" charset="0"/>
              <a:buAutoNum type="alphaLcParenR"/>
            </a:pPr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дерево</a:t>
            </a:r>
          </a:p>
          <a:p>
            <a:pPr marL="742950" indent="-742950" eaLnBrk="1" hangingPunct="1">
              <a:buFont typeface="Calibri" pitchFamily="34" charset="0"/>
              <a:buAutoNum type="alphaLcParenR"/>
            </a:pPr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автобус</a:t>
            </a:r>
          </a:p>
          <a:p>
            <a:pPr marL="742950" indent="-742950" eaLnBrk="1" hangingPunct="1">
              <a:buFont typeface="Calibri" pitchFamily="34" charset="0"/>
              <a:buAutoNum type="alphaLcParenR"/>
            </a:pPr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конфета</a:t>
            </a:r>
          </a:p>
          <a:p>
            <a:pPr marL="742950" indent="-742950" eaLnBrk="1" hangingPunct="1">
              <a:buFont typeface="Calibri" pitchFamily="34" charset="0"/>
              <a:buAutoNum type="alphaLcParenR"/>
            </a:pPr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грузовик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635375" y="1989138"/>
            <a:ext cx="1223963" cy="64770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3449638" y="1992313"/>
            <a:ext cx="1728787" cy="86360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348038" y="3536950"/>
            <a:ext cx="1368425" cy="3651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635375" y="4221163"/>
            <a:ext cx="1081088" cy="6477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3492500" y="4365625"/>
            <a:ext cx="1376363" cy="4318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81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36" y="548680"/>
            <a:ext cx="939653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sz="6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Сколько букв в английском алфавите?</a:t>
            </a:r>
          </a:p>
          <a:p>
            <a:pPr marL="742950" indent="-742950">
              <a:buAutoNum type="arabicPeriod"/>
            </a:pPr>
            <a:endParaRPr lang="ru-RU" sz="4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6136" y="3933056"/>
            <a:ext cx="1992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ru-RU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1"/>
            <a:ext cx="4536504" cy="315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13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5 Слова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5400" b="1" cap="none" dirty="0" smtClean="0">
                <a:solidFill>
                  <a:srgbClr val="0070C0"/>
                </a:solidFill>
              </a:rPr>
              <a:t>It can swim.</a:t>
            </a:r>
            <a:endParaRPr lang="ru-RU" sz="5400" b="1" cap="none" dirty="0">
              <a:solidFill>
                <a:srgbClr val="0070C0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1 - Картинки\09-Животные\Зайцы\14.WM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916832"/>
            <a:ext cx="2617527" cy="3763963"/>
          </a:xfrm>
          <a:prstGeom prst="rect">
            <a:avLst/>
          </a:prstGeom>
          <a:noFill/>
        </p:spPr>
      </p:pic>
      <p:pic>
        <p:nvPicPr>
          <p:cNvPr id="1029" name="Picture 5" descr="E:\1 - Картинки\09-Животные\КОШКИ\137_2.WMF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24128" y="1916832"/>
            <a:ext cx="3051984" cy="3096344"/>
          </a:xfrm>
          <a:prstGeom prst="rect">
            <a:avLst/>
          </a:prstGeom>
          <a:noFill/>
        </p:spPr>
      </p:pic>
      <p:pic>
        <p:nvPicPr>
          <p:cNvPr id="1030" name="Picture 6" descr="E:\1 - Картинки\09-Животные\Рыбы\426_2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212976"/>
            <a:ext cx="2907878" cy="2563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 smtClean="0">
                <a:solidFill>
                  <a:srgbClr val="0070C0"/>
                </a:solidFill>
              </a:rPr>
              <a:t>It can climb.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5" name="Picture 4" descr="E:\1 - Картинки\09-Животные\ОБЕЗЬЯНЫ\196.W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2448272" cy="2286107"/>
          </a:xfrm>
          <a:prstGeom prst="rect">
            <a:avLst/>
          </a:prstGeom>
          <a:noFill/>
        </p:spPr>
      </p:pic>
      <p:pic>
        <p:nvPicPr>
          <p:cNvPr id="2050" name="Picture 2" descr="E:\1 - Картинки\09-Животные\Крокодилы\162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6"/>
            <a:ext cx="4275230" cy="1961496"/>
          </a:xfrm>
          <a:prstGeom prst="rect">
            <a:avLst/>
          </a:prstGeom>
          <a:noFill/>
        </p:spPr>
      </p:pic>
      <p:pic>
        <p:nvPicPr>
          <p:cNvPr id="2051" name="Picture 3" descr="E:\1 - Картинки\09-Животные\Свиньи\187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5" y="4005064"/>
            <a:ext cx="3884465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 smtClean="0">
                <a:solidFill>
                  <a:srgbClr val="0070C0"/>
                </a:solidFill>
              </a:rPr>
              <a:t>It can fly.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E:\1 - Картинки\09-Животные\Собаки\243.W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3635896" cy="3254221"/>
          </a:xfrm>
          <a:prstGeom prst="rect">
            <a:avLst/>
          </a:prstGeom>
          <a:noFill/>
        </p:spPr>
      </p:pic>
      <p:pic>
        <p:nvPicPr>
          <p:cNvPr id="3075" name="Picture 3" descr="E:\1 - Картинки\09-Животные\Птицы\159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645024"/>
            <a:ext cx="2956218" cy="2985155"/>
          </a:xfrm>
          <a:prstGeom prst="rect">
            <a:avLst/>
          </a:prstGeom>
          <a:noFill/>
        </p:spPr>
      </p:pic>
      <p:pic>
        <p:nvPicPr>
          <p:cNvPr id="3076" name="Picture 4" descr="E:\1 - Картинки\09-Животные\Слоны\225_2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6672"/>
            <a:ext cx="3961181" cy="333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rgbClr val="0070C0"/>
                </a:solidFill>
              </a:rPr>
              <a:t>  It is not big.</a:t>
            </a:r>
            <a:endParaRPr lang="ru-RU" sz="4800" dirty="0">
              <a:solidFill>
                <a:srgbClr val="0070C0"/>
              </a:solidFill>
            </a:endParaRPr>
          </a:p>
        </p:txBody>
      </p:sp>
      <p:pic>
        <p:nvPicPr>
          <p:cNvPr id="5126" name="Picture 6" descr="E:\1 - Картинки\09-Животные\Мыши\221_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501008"/>
            <a:ext cx="3168352" cy="2807700"/>
          </a:xfrm>
          <a:prstGeom prst="rect">
            <a:avLst/>
          </a:prstGeom>
          <a:noFill/>
        </p:spPr>
      </p:pic>
      <p:pic>
        <p:nvPicPr>
          <p:cNvPr id="5127" name="Picture 7" descr="E:\1 - Картинки\09-Животные\Лошади\814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48680"/>
            <a:ext cx="3423117" cy="4032448"/>
          </a:xfrm>
          <a:prstGeom prst="rect">
            <a:avLst/>
          </a:prstGeom>
          <a:noFill/>
        </p:spPr>
      </p:pic>
      <p:pic>
        <p:nvPicPr>
          <p:cNvPr id="5128" name="Picture 8" descr="E:\1 - Картинки\09-Животные\Жирафы\10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2414116" cy="4795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</a:t>
            </a:r>
            <a:r>
              <a:rPr lang="en-US" sz="4800" dirty="0" smtClean="0">
                <a:solidFill>
                  <a:srgbClr val="0070C0"/>
                </a:solidFill>
              </a:rPr>
              <a:t>It is big.</a:t>
            </a:r>
            <a:endParaRPr lang="ru-RU" sz="4800" dirty="0">
              <a:solidFill>
                <a:srgbClr val="0070C0"/>
              </a:solidFill>
            </a:endParaRPr>
          </a:p>
        </p:txBody>
      </p:sp>
      <p:pic>
        <p:nvPicPr>
          <p:cNvPr id="7171" name="Picture 3" descr="E:\1 - Картинки\09-Животные\КОШК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836712"/>
            <a:ext cx="2476500" cy="3343275"/>
          </a:xfrm>
          <a:prstGeom prst="rect">
            <a:avLst/>
          </a:prstGeom>
          <a:noFill/>
        </p:spPr>
      </p:pic>
      <p:pic>
        <p:nvPicPr>
          <p:cNvPr id="7172" name="Picture 4" descr="E:\1 - Картинки\09-Животные\ОБЕЗЬЯНЫ\ANIMAL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4038600" cy="3125597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</a:t>
            </a:r>
            <a:r>
              <a:rPr lang="en-US" sz="4800" dirty="0" smtClean="0">
                <a:solidFill>
                  <a:srgbClr val="0070C0"/>
                </a:solidFill>
              </a:rPr>
              <a:t>It is big.</a:t>
            </a:r>
            <a:endParaRPr lang="ru-RU" sz="4800" dirty="0">
              <a:solidFill>
                <a:srgbClr val="0070C0"/>
              </a:solidFill>
            </a:endParaRPr>
          </a:p>
        </p:txBody>
      </p:sp>
      <p:pic>
        <p:nvPicPr>
          <p:cNvPr id="11266" name="Picture 2" descr="E:\1 - Картинки\10-Здания\65.W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3280052" cy="4525963"/>
          </a:xfrm>
          <a:prstGeom prst="rect">
            <a:avLst/>
          </a:prstGeom>
          <a:noFill/>
        </p:spPr>
      </p:pic>
      <p:pic>
        <p:nvPicPr>
          <p:cNvPr id="11267" name="Picture 3" descr="E:\1 - Картинки\10-Здания\57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33282"/>
            <a:ext cx="4038600" cy="36597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1556792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1988840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Какого цвета рыбка?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146" name="Picture 2" descr="E:\1 - Картинки\09-Животные\Рыбы\76.W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145863"/>
            <a:ext cx="4038600" cy="3434636"/>
          </a:xfrm>
          <a:prstGeom prst="rect">
            <a:avLst/>
          </a:prstGeom>
          <a:noFill/>
        </p:spPr>
      </p:pic>
      <p:pic>
        <p:nvPicPr>
          <p:cNvPr id="6148" name="Picture 4" descr="E:\1 - Картинки\09-Животные\Рыбы\247_2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896060"/>
            <a:ext cx="4038600" cy="3934243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7508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cap="none" dirty="0" smtClean="0">
                <a:solidFill>
                  <a:srgbClr val="00B0F0"/>
                </a:solidFill>
              </a:rPr>
              <a:t> </a:t>
            </a:r>
            <a:r>
              <a:rPr lang="en-US" sz="3600" b="1" cap="none" dirty="0" smtClean="0">
                <a:solidFill>
                  <a:srgbClr val="FF0000"/>
                </a:solidFill>
              </a:rPr>
              <a:t>1 </a:t>
            </a:r>
            <a:r>
              <a:rPr lang="en-US" sz="3600" b="1" cap="none" dirty="0" smtClean="0">
                <a:solidFill>
                  <a:srgbClr val="00B0F0"/>
                </a:solidFill>
              </a:rPr>
              <a:t>The fish is…</a:t>
            </a:r>
            <a:endParaRPr lang="ru-RU" sz="3600" b="1" cap="none" dirty="0">
              <a:solidFill>
                <a:srgbClr val="00B0F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5102225" y="1535113"/>
            <a:ext cx="4041775" cy="7508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cap="none" dirty="0" smtClean="0">
                <a:solidFill>
                  <a:srgbClr val="00B0F0"/>
                </a:solidFill>
              </a:rPr>
              <a:t>  </a:t>
            </a:r>
            <a:r>
              <a:rPr lang="en-US" sz="3600" b="1" cap="none" dirty="0" smtClean="0">
                <a:solidFill>
                  <a:srgbClr val="FF0000"/>
                </a:solidFill>
              </a:rPr>
              <a:t>2 </a:t>
            </a:r>
            <a:r>
              <a:rPr lang="en-US" sz="3600" b="1" cap="none" dirty="0" smtClean="0">
                <a:solidFill>
                  <a:srgbClr val="00B0F0"/>
                </a:solidFill>
              </a:rPr>
              <a:t>The fish is…</a:t>
            </a:r>
            <a:endParaRPr lang="ru-RU" sz="3600" b="1" cap="none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dirty="0" smtClean="0">
                <a:solidFill>
                  <a:srgbClr val="0070C0"/>
                </a:solidFill>
              </a:rPr>
              <a:t>   The fish is…</a:t>
            </a:r>
            <a:endParaRPr lang="ru-RU" sz="4800" dirty="0">
              <a:solidFill>
                <a:srgbClr val="0070C0"/>
              </a:solidFill>
            </a:endParaRPr>
          </a:p>
        </p:txBody>
      </p:sp>
      <p:pic>
        <p:nvPicPr>
          <p:cNvPr id="7170" name="Picture 2" descr="E:\1 - Картинки\09-Животные\Рыбы\35.W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6134821" cy="2592288"/>
          </a:xfrm>
          <a:prstGeom prst="rect">
            <a:avLst/>
          </a:prstGeom>
          <a:noFill/>
        </p:spPr>
      </p:pic>
      <p:pic>
        <p:nvPicPr>
          <p:cNvPr id="7171" name="Picture 3" descr="E:\1 - Картинки\09-Животные\Рыбы\314_2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332037"/>
            <a:ext cx="3339462" cy="45259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1556792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4365104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</a:t>
            </a:r>
            <a:r>
              <a:rPr lang="en-US" dirty="0" smtClean="0">
                <a:solidFill>
                  <a:srgbClr val="C00000"/>
                </a:solidFill>
              </a:rPr>
              <a:t>7 </a:t>
            </a:r>
            <a:r>
              <a:rPr lang="ru-RU" dirty="0" smtClean="0">
                <a:solidFill>
                  <a:srgbClr val="C00000"/>
                </a:solidFill>
              </a:rPr>
              <a:t>Цифры. Сосчитай.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8" name="Picture 6" descr="E:\1 - Картинки\33-Растения\цветы\50.W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4911365" cy="5085864"/>
          </a:xfrm>
          <a:prstGeom prst="rect">
            <a:avLst/>
          </a:prstGeom>
          <a:noFill/>
        </p:spPr>
      </p:pic>
      <p:pic>
        <p:nvPicPr>
          <p:cNvPr id="8199" name="Picture 7" descr="E:\1 - Картинки\33-Растения\цветы\30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020" y="1124744"/>
            <a:ext cx="4403980" cy="499715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27584" y="1700808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0432" y="1484784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2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800" dirty="0" smtClean="0">
                <a:solidFill>
                  <a:srgbClr val="FF0000"/>
                </a:solidFill>
              </a:rPr>
              <a:t>    1                         2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9" name="Picture 3" descr="E:\1 - Картинки\33-Растения\цветы\208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556792"/>
            <a:ext cx="4752528" cy="4236865"/>
          </a:xfrm>
          <a:prstGeom prst="rect">
            <a:avLst/>
          </a:prstGeom>
          <a:noFill/>
        </p:spPr>
      </p:pic>
      <p:pic>
        <p:nvPicPr>
          <p:cNvPr id="10" name="Picture 2" descr="E:\1 - Картинки\33-Растения\цветы\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4608512" cy="4608512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352" cy="1726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92696"/>
            <a:ext cx="8748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Сколько гласных букв? Назови их.</a:t>
            </a:r>
            <a:endParaRPr lang="ru-RU" sz="6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776" y="3717032"/>
            <a:ext cx="4518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e, </a:t>
            </a:r>
            <a:r>
              <a:rPr lang="en-US" sz="6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o, u, y</a:t>
            </a:r>
            <a:endParaRPr lang="ru-RU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7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800" dirty="0" smtClean="0">
                <a:solidFill>
                  <a:srgbClr val="FF0000"/>
                </a:solidFill>
              </a:rPr>
              <a:t>   1                         2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5" name="Picture 4" descr="E:\1 - Картинки\33-Растения\цветы\0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747864" cy="5285184"/>
          </a:xfrm>
          <a:prstGeom prst="rect">
            <a:avLst/>
          </a:prstGeom>
          <a:noFill/>
        </p:spPr>
      </p:pic>
      <p:pic>
        <p:nvPicPr>
          <p:cNvPr id="10242" name="Picture 2" descr="E:\1 - Картинки\33-Растения\цветы\0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4149614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algn="ctr">
              <a:buNone/>
            </a:pPr>
            <a:r>
              <a:rPr lang="en-US" sz="5400" dirty="0" smtClean="0">
                <a:solidFill>
                  <a:srgbClr val="FF0000"/>
                </a:solidFill>
                <a:latin typeface="Arial Black" pitchFamily="34" charset="0"/>
              </a:rPr>
              <a:t>t . n .  </a:t>
            </a:r>
            <a:r>
              <a:rPr lang="en-US" sz="5400" dirty="0" smtClean="0">
                <a:latin typeface="Arial Black" pitchFamily="34" charset="0"/>
              </a:rPr>
              <a:t>, </a:t>
            </a:r>
            <a:r>
              <a:rPr lang="en-US" sz="5400" dirty="0" smtClean="0">
                <a:solidFill>
                  <a:srgbClr val="7030A0"/>
                </a:solidFill>
                <a:latin typeface="Arial Black" pitchFamily="34" charset="0"/>
              </a:rPr>
              <a:t>de . .  </a:t>
            </a:r>
            <a:r>
              <a:rPr lang="en-US" sz="5400" dirty="0" smtClean="0">
                <a:latin typeface="Arial Black" pitchFamily="34" charset="0"/>
              </a:rPr>
              <a:t>,  </a:t>
            </a:r>
          </a:p>
          <a:p>
            <a:pPr algn="ctr">
              <a:buNone/>
            </a:pPr>
            <a:r>
              <a:rPr lang="en-US" sz="5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. en  </a:t>
            </a:r>
            <a:r>
              <a:rPr lang="en-US" sz="5400" dirty="0" smtClean="0">
                <a:latin typeface="Arial Black" pitchFamily="34" charset="0"/>
              </a:rPr>
              <a:t>,  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. l .  </a:t>
            </a:r>
            <a:r>
              <a:rPr lang="en-US" sz="5400" dirty="0" smtClean="0">
                <a:latin typeface="Arial Black" pitchFamily="34" charset="0"/>
              </a:rPr>
              <a:t>,  </a:t>
            </a:r>
          </a:p>
          <a:p>
            <a:pPr algn="ctr">
              <a:buNone/>
            </a:pPr>
            <a:r>
              <a:rPr lang="en-US" sz="5400" dirty="0" smtClean="0">
                <a:solidFill>
                  <a:srgbClr val="00B0F0"/>
                </a:solidFill>
                <a:latin typeface="Arial Black" pitchFamily="34" charset="0"/>
              </a:rPr>
              <a:t>b . . t  </a:t>
            </a:r>
            <a:r>
              <a:rPr lang="en-US" sz="5400" dirty="0" smtClean="0">
                <a:latin typeface="Arial Black" pitchFamily="34" charset="0"/>
              </a:rPr>
              <a:t>, </a:t>
            </a:r>
            <a:r>
              <a:rPr lang="en-US" sz="5400" dirty="0" smtClean="0">
                <a:solidFill>
                  <a:srgbClr val="002060"/>
                </a:solidFill>
                <a:latin typeface="Arial Black" pitchFamily="34" charset="0"/>
              </a:rPr>
              <a:t>. e . t </a:t>
            </a:r>
            <a:r>
              <a:rPr lang="en-US" sz="5400" dirty="0" smtClean="0">
                <a:latin typeface="Arial Black" pitchFamily="34" charset="0"/>
              </a:rPr>
              <a:t>,  </a:t>
            </a:r>
          </a:p>
          <a:p>
            <a:pPr algn="ctr">
              <a:buNone/>
            </a:pPr>
            <a:r>
              <a:rPr lang="en-US" sz="5400" dirty="0" smtClean="0">
                <a:solidFill>
                  <a:srgbClr val="FF33CC"/>
                </a:solidFill>
                <a:latin typeface="Arial Black" pitchFamily="34" charset="0"/>
              </a:rPr>
              <a:t>. . g  </a:t>
            </a:r>
            <a:r>
              <a:rPr lang="en-US" sz="5400" dirty="0" smtClean="0">
                <a:latin typeface="Arial Black" pitchFamily="34" charset="0"/>
              </a:rPr>
              <a:t>,  </a:t>
            </a:r>
            <a:r>
              <a:rPr lang="en-US" sz="5400" dirty="0" smtClean="0">
                <a:solidFill>
                  <a:srgbClr val="FF9900"/>
                </a:solidFill>
                <a:latin typeface="Arial Black" pitchFamily="34" charset="0"/>
              </a:rPr>
              <a:t>n . .  </a:t>
            </a:r>
            <a:r>
              <a:rPr lang="en-US" sz="5400" smtClean="0">
                <a:latin typeface="Arial Black" pitchFamily="34" charset="0"/>
              </a:rPr>
              <a:t>,  </a:t>
            </a:r>
            <a:r>
              <a:rPr lang="en-US" sz="5400" smtClean="0">
                <a:solidFill>
                  <a:srgbClr val="993366"/>
                </a:solidFill>
                <a:latin typeface="Arial Black" pitchFamily="34" charset="0"/>
              </a:rPr>
              <a:t>. </a:t>
            </a:r>
            <a:r>
              <a:rPr lang="en-US" sz="5400" dirty="0" smtClean="0">
                <a:solidFill>
                  <a:srgbClr val="993366"/>
                </a:solidFill>
                <a:latin typeface="Arial Black" pitchFamily="34" charset="0"/>
              </a:rPr>
              <a:t>en  </a:t>
            </a:r>
            <a:r>
              <a:rPr lang="en-US" sz="5400" dirty="0" smtClean="0">
                <a:latin typeface="Arial Black" pitchFamily="34" charset="0"/>
              </a:rPr>
              <a:t>, </a:t>
            </a:r>
          </a:p>
          <a:p>
            <a:pPr algn="ctr">
              <a:buNone/>
            </a:pPr>
            <a:r>
              <a:rPr lang="en-US" sz="5400" dirty="0" smtClean="0">
                <a:solidFill>
                  <a:srgbClr val="0000FF"/>
                </a:solidFill>
                <a:latin typeface="Arial Black" pitchFamily="34" charset="0"/>
              </a:rPr>
              <a:t>. . l </a:t>
            </a:r>
            <a:r>
              <a:rPr lang="en-US" sz="5400" dirty="0" err="1" smtClean="0">
                <a:solidFill>
                  <a:srgbClr val="0000FF"/>
                </a:solidFill>
                <a:latin typeface="Arial Black" pitchFamily="34" charset="0"/>
              </a:rPr>
              <a:t>l</a:t>
            </a:r>
            <a:r>
              <a:rPr lang="en-US" sz="5400" dirty="0" smtClean="0">
                <a:solidFill>
                  <a:srgbClr val="0000FF"/>
                </a:solidFill>
                <a:latin typeface="Arial Black" pitchFamily="34" charset="0"/>
              </a:rPr>
              <a:t>  </a:t>
            </a:r>
            <a:r>
              <a:rPr lang="en-US" sz="5400" dirty="0" smtClean="0">
                <a:latin typeface="Arial Black" pitchFamily="34" charset="0"/>
              </a:rPr>
              <a:t>,  </a:t>
            </a:r>
            <a:r>
              <a:rPr lang="en-US" sz="5400" dirty="0" smtClean="0">
                <a:solidFill>
                  <a:srgbClr val="008000"/>
                </a:solidFill>
                <a:latin typeface="Arial Black" pitchFamily="34" charset="0"/>
              </a:rPr>
              <a:t>b . d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Конкурс «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</a:t>
            </a:r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»</a:t>
            </a:r>
            <a:b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«Алфавитный порядок»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916832"/>
            <a:ext cx="70567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</a:t>
            </a:r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at, map, wolf, kitten, bee, ice, zoo, parrot, dog, fish, mouse, apple, yak, egg, giraffe, hen, lion, pen, nose, orange</a:t>
            </a:r>
            <a:endParaRPr lang="ru-RU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песня мамонтенка (минусовка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5637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Конкурс «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</a:t>
            </a:r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»</a:t>
            </a:r>
            <a:b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«Зашифрованное слово»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1840" y="1589584"/>
            <a:ext cx="56197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18, 1, 2, 9, 20</a:t>
            </a:r>
          </a:p>
          <a:p>
            <a:pPr marL="342900" indent="-342900">
              <a:buAutoNum type="arabicParenR"/>
            </a:pPr>
            <a:endParaRPr lang="ru-RU" sz="4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ru-RU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16, 21, 16, 16, 25</a:t>
            </a:r>
          </a:p>
          <a:p>
            <a:pPr marL="342900" indent="-342900">
              <a:buAutoNum type="arabicParenR"/>
            </a:pPr>
            <a:endParaRPr lang="ru-RU" sz="4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ru-RU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11, 9, 20, 20, 5, 14</a:t>
            </a:r>
          </a:p>
          <a:p>
            <a:pPr marL="342900" indent="-342900">
              <a:buAutoNum type="arabicParenR"/>
            </a:pPr>
            <a:endParaRPr lang="ru-RU" sz="4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ru-RU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8, 15, 18, 19, 5</a:t>
            </a:r>
            <a:endParaRPr lang="ru-RU" sz="4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лака (минусовка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2840" y="51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3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286633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Have a nice day! </a:t>
            </a:r>
            <a:r>
              <a:rPr lang="ru-RU" sz="5400" dirty="0" smtClean="0">
                <a:solidFill>
                  <a:srgbClr val="C00000"/>
                </a:solidFill>
              </a:rPr>
              <a:t/>
            </a:r>
            <a:br>
              <a:rPr lang="ru-RU" sz="5400" dirty="0" smtClean="0">
                <a:solidFill>
                  <a:srgbClr val="C00000"/>
                </a:solidFill>
              </a:rPr>
            </a:br>
            <a:r>
              <a:rPr lang="en-US" sz="5400" dirty="0" smtClean="0">
                <a:solidFill>
                  <a:srgbClr val="C00000"/>
                </a:solidFill>
              </a:rPr>
              <a:t>Good-bye!</a:t>
            </a:r>
            <a:endParaRPr lang="ru-RU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Назови буквы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038600" cy="4525963"/>
          </a:xfrm>
        </p:spPr>
        <p:txBody>
          <a:bodyPr>
            <a:noAutofit/>
          </a:bodyPr>
          <a:lstStyle/>
          <a:p>
            <a:pPr marL="1051560" indent="-914400">
              <a:buNone/>
            </a:pPr>
            <a:r>
              <a:rPr lang="en-US" sz="5000" b="1" dirty="0" smtClean="0">
                <a:solidFill>
                  <a:srgbClr val="0070C0"/>
                </a:solidFill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</a:rPr>
              <a:t>1</a:t>
            </a:r>
            <a:r>
              <a:rPr lang="en-US" sz="5000" b="1" dirty="0" smtClean="0">
                <a:solidFill>
                  <a:srgbClr val="0070C0"/>
                </a:solidFill>
              </a:rPr>
              <a:t>  Ff   </a:t>
            </a:r>
            <a:r>
              <a:rPr lang="en-US" sz="5000" b="1" dirty="0" err="1" smtClean="0">
                <a:solidFill>
                  <a:srgbClr val="0070C0"/>
                </a:solidFill>
              </a:rPr>
              <a:t>Rr</a:t>
            </a:r>
            <a:endParaRPr lang="en-US" sz="5000" b="1" dirty="0" smtClean="0">
              <a:solidFill>
                <a:srgbClr val="0070C0"/>
              </a:solidFill>
            </a:endParaRPr>
          </a:p>
          <a:p>
            <a:pPr marL="1051560" indent="-914400">
              <a:buNone/>
            </a:pPr>
            <a:r>
              <a:rPr lang="en-US" sz="5000" b="1" dirty="0" smtClean="0">
                <a:solidFill>
                  <a:srgbClr val="0070C0"/>
                </a:solidFill>
              </a:rPr>
              <a:t>     </a:t>
            </a:r>
            <a:r>
              <a:rPr lang="en-US" sz="5000" b="1" dirty="0" err="1" smtClean="0">
                <a:solidFill>
                  <a:srgbClr val="0070C0"/>
                </a:solidFill>
              </a:rPr>
              <a:t>Ww</a:t>
            </a:r>
            <a:r>
              <a:rPr lang="en-US" sz="5000" b="1" dirty="0" smtClean="0">
                <a:solidFill>
                  <a:srgbClr val="0070C0"/>
                </a:solidFill>
              </a:rPr>
              <a:t>   Ss     Cc   </a:t>
            </a:r>
            <a:r>
              <a:rPr lang="en-US" sz="5000" b="1" dirty="0" err="1" smtClean="0">
                <a:solidFill>
                  <a:srgbClr val="0070C0"/>
                </a:solidFill>
              </a:rPr>
              <a:t>Nn</a:t>
            </a:r>
            <a:r>
              <a:rPr lang="en-US" sz="5000" b="1" dirty="0" smtClean="0">
                <a:solidFill>
                  <a:srgbClr val="0070C0"/>
                </a:solidFill>
              </a:rPr>
              <a:t>   </a:t>
            </a:r>
            <a:r>
              <a:rPr lang="en-US" sz="5000" b="1" dirty="0" err="1" smtClean="0">
                <a:solidFill>
                  <a:srgbClr val="0070C0"/>
                </a:solidFill>
              </a:rPr>
              <a:t>Gg</a:t>
            </a:r>
            <a:r>
              <a:rPr lang="en-US" sz="5000" b="1" dirty="0" smtClean="0">
                <a:solidFill>
                  <a:srgbClr val="0070C0"/>
                </a:solidFill>
              </a:rPr>
              <a:t>   </a:t>
            </a:r>
            <a:r>
              <a:rPr lang="en-US" sz="5000" b="1" dirty="0" err="1" smtClean="0">
                <a:solidFill>
                  <a:srgbClr val="0070C0"/>
                </a:solidFill>
              </a:rPr>
              <a:t>Yy</a:t>
            </a:r>
            <a:r>
              <a:rPr lang="en-US" sz="5000" b="1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en-US" sz="5000" b="1" dirty="0" smtClean="0">
                <a:solidFill>
                  <a:srgbClr val="0070C0"/>
                </a:solidFill>
              </a:rPr>
              <a:t>       </a:t>
            </a:r>
            <a:r>
              <a:rPr lang="en-US" sz="5000" b="1" dirty="0" err="1" smtClean="0">
                <a:solidFill>
                  <a:srgbClr val="0070C0"/>
                </a:solidFill>
              </a:rPr>
              <a:t>Ee</a:t>
            </a:r>
            <a:r>
              <a:rPr lang="en-US" sz="5000" b="1" dirty="0" smtClean="0">
                <a:solidFill>
                  <a:srgbClr val="0070C0"/>
                </a:solidFill>
              </a:rPr>
              <a:t>  </a:t>
            </a:r>
            <a:r>
              <a:rPr lang="en-US" sz="5000" b="1" dirty="0" err="1" smtClean="0">
                <a:solidFill>
                  <a:srgbClr val="0070C0"/>
                </a:solidFill>
              </a:rPr>
              <a:t>Zz</a:t>
            </a:r>
            <a:endParaRPr lang="ru-RU" sz="5000" b="1" dirty="0">
              <a:solidFill>
                <a:srgbClr val="0070C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556792"/>
            <a:ext cx="4038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2</a:t>
            </a:r>
            <a:r>
              <a:rPr lang="en-US" sz="5000" b="1" dirty="0" smtClean="0">
                <a:solidFill>
                  <a:srgbClr val="0070C0"/>
                </a:solidFill>
              </a:rPr>
              <a:t> Mm   </a:t>
            </a:r>
            <a:r>
              <a:rPr lang="en-US" sz="5000" b="1" dirty="0" err="1" smtClean="0">
                <a:solidFill>
                  <a:srgbClr val="0070C0"/>
                </a:solidFill>
              </a:rPr>
              <a:t>Tt</a:t>
            </a:r>
            <a:r>
              <a:rPr lang="en-US" sz="5000" b="1" dirty="0" smtClean="0">
                <a:solidFill>
                  <a:srgbClr val="0070C0"/>
                </a:solidFill>
              </a:rPr>
              <a:t>   </a:t>
            </a:r>
          </a:p>
          <a:p>
            <a:pPr>
              <a:buNone/>
            </a:pPr>
            <a:r>
              <a:rPr lang="en-US" sz="5000" b="1" dirty="0" smtClean="0">
                <a:solidFill>
                  <a:srgbClr val="0070C0"/>
                </a:solidFill>
              </a:rPr>
              <a:t>    </a:t>
            </a:r>
            <a:r>
              <a:rPr lang="en-US" sz="5000" b="1" dirty="0" err="1" smtClean="0">
                <a:solidFill>
                  <a:srgbClr val="0070C0"/>
                </a:solidFill>
              </a:rPr>
              <a:t>Dd</a:t>
            </a:r>
            <a:r>
              <a:rPr lang="en-US" sz="5000" b="1" dirty="0" smtClean="0">
                <a:solidFill>
                  <a:srgbClr val="0070C0"/>
                </a:solidFill>
              </a:rPr>
              <a:t>   </a:t>
            </a:r>
            <a:r>
              <a:rPr lang="en-US" sz="5000" b="1" dirty="0" err="1" smtClean="0">
                <a:solidFill>
                  <a:srgbClr val="0070C0"/>
                </a:solidFill>
              </a:rPr>
              <a:t>Kk</a:t>
            </a:r>
            <a:r>
              <a:rPr lang="en-US" sz="5000" b="1" dirty="0" smtClean="0">
                <a:solidFill>
                  <a:srgbClr val="0070C0"/>
                </a:solidFill>
              </a:rPr>
              <a:t>   </a:t>
            </a:r>
          </a:p>
          <a:p>
            <a:pPr>
              <a:buNone/>
            </a:pPr>
            <a:r>
              <a:rPr lang="en-US" sz="5000" b="1" dirty="0" smtClean="0">
                <a:solidFill>
                  <a:srgbClr val="0070C0"/>
                </a:solidFill>
              </a:rPr>
              <a:t>     Ii   Xx   </a:t>
            </a:r>
          </a:p>
          <a:p>
            <a:pPr>
              <a:buNone/>
            </a:pPr>
            <a:r>
              <a:rPr lang="en-US" sz="5000" b="1" dirty="0" smtClean="0">
                <a:solidFill>
                  <a:srgbClr val="0070C0"/>
                </a:solidFill>
              </a:rPr>
              <a:t>     Pp   </a:t>
            </a:r>
            <a:r>
              <a:rPr lang="en-US" sz="5000" b="1" dirty="0" err="1" smtClean="0">
                <a:solidFill>
                  <a:srgbClr val="0070C0"/>
                </a:solidFill>
              </a:rPr>
              <a:t>Hh</a:t>
            </a:r>
            <a:r>
              <a:rPr lang="en-US" sz="5000" b="1" dirty="0" smtClean="0">
                <a:solidFill>
                  <a:srgbClr val="0070C0"/>
                </a:solidFill>
              </a:rPr>
              <a:t>  </a:t>
            </a:r>
          </a:p>
          <a:p>
            <a:pPr>
              <a:buNone/>
            </a:pPr>
            <a:r>
              <a:rPr lang="en-US" sz="5000" b="1" dirty="0" smtClean="0">
                <a:solidFill>
                  <a:srgbClr val="0070C0"/>
                </a:solidFill>
              </a:rPr>
              <a:t>     Vv   </a:t>
            </a:r>
            <a:r>
              <a:rPr lang="en-US" sz="5000" b="1" dirty="0" err="1" smtClean="0">
                <a:solidFill>
                  <a:srgbClr val="0070C0"/>
                </a:solidFill>
              </a:rPr>
              <a:t>Ll</a:t>
            </a:r>
            <a:r>
              <a:rPr lang="en-US" sz="5000" b="1" dirty="0" smtClean="0">
                <a:solidFill>
                  <a:srgbClr val="0070C0"/>
                </a:solidFill>
              </a:rPr>
              <a:t>   </a:t>
            </a:r>
            <a:endParaRPr lang="ru-RU" sz="5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 </a:t>
            </a:r>
            <a:r>
              <a:rPr lang="ru-RU" dirty="0" smtClean="0">
                <a:solidFill>
                  <a:srgbClr val="C00000"/>
                </a:solidFill>
              </a:rPr>
              <a:t>Покажи букву, которая обозначает звук…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ru-RU" sz="66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sz="6600" b="1" dirty="0" smtClean="0">
                <a:solidFill>
                  <a:srgbClr val="0070C0"/>
                </a:solidFill>
              </a:rPr>
              <a:t>[b]   [l]   [s]   [f]   [</a:t>
            </a:r>
            <a:r>
              <a:rPr lang="en-US" sz="6600" b="1" dirty="0" err="1" smtClean="0">
                <a:solidFill>
                  <a:srgbClr val="0070C0"/>
                </a:solidFill>
              </a:rPr>
              <a:t>ei</a:t>
            </a:r>
            <a:r>
              <a:rPr lang="en-US" sz="6600" b="1" dirty="0" smtClean="0">
                <a:solidFill>
                  <a:srgbClr val="0070C0"/>
                </a:solidFill>
              </a:rPr>
              <a:t>]</a:t>
            </a:r>
            <a:endParaRPr lang="ru-RU" sz="6600" b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66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sz="6600" b="1" dirty="0" smtClean="0">
                <a:solidFill>
                  <a:srgbClr val="0070C0"/>
                </a:solidFill>
              </a:rPr>
              <a:t>[k]   [d</a:t>
            </a:r>
            <a:r>
              <a:rPr lang="ru-RU" sz="6600" b="1" dirty="0" err="1" smtClean="0">
                <a:solidFill>
                  <a:srgbClr val="0070C0"/>
                </a:solidFill>
              </a:rPr>
              <a:t>з</a:t>
            </a:r>
            <a:r>
              <a:rPr lang="en-US" sz="6600" b="1" dirty="0" smtClean="0">
                <a:solidFill>
                  <a:srgbClr val="0070C0"/>
                </a:solidFill>
              </a:rPr>
              <a:t>]</a:t>
            </a:r>
            <a:r>
              <a:rPr lang="ru-RU" sz="6600" b="1" dirty="0" smtClean="0">
                <a:solidFill>
                  <a:srgbClr val="0070C0"/>
                </a:solidFill>
              </a:rPr>
              <a:t>  </a:t>
            </a:r>
            <a:r>
              <a:rPr lang="en-US" sz="6600" b="1" dirty="0" smtClean="0">
                <a:solidFill>
                  <a:srgbClr val="0070C0"/>
                </a:solidFill>
              </a:rPr>
              <a:t>[h]   [</a:t>
            </a:r>
            <a:r>
              <a:rPr lang="en-US" sz="6600" b="1" dirty="0" err="1" smtClean="0">
                <a:solidFill>
                  <a:srgbClr val="0070C0"/>
                </a:solidFill>
              </a:rPr>
              <a:t>i</a:t>
            </a:r>
            <a:r>
              <a:rPr lang="en-US" sz="6600" b="1" dirty="0" smtClean="0">
                <a:solidFill>
                  <a:srgbClr val="0070C0"/>
                </a:solidFill>
              </a:rPr>
              <a:t>]</a:t>
            </a:r>
            <a:r>
              <a:rPr lang="ru-RU" sz="6600" b="1" dirty="0" smtClean="0">
                <a:solidFill>
                  <a:srgbClr val="0070C0"/>
                </a:solidFill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</a:rPr>
              <a:t> [m]</a:t>
            </a:r>
            <a:endParaRPr lang="ru-RU" sz="6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Проверь!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B       L     S,C      F      A</a:t>
            </a:r>
            <a:endParaRPr lang="ru-RU" sz="5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6000" b="1" dirty="0" smtClean="0">
                <a:solidFill>
                  <a:srgbClr val="0070C0"/>
                </a:solidFill>
              </a:rPr>
              <a:t>[b]   [l]    [s]     [f]   [</a:t>
            </a:r>
            <a:r>
              <a:rPr lang="en-US" sz="6000" b="1" dirty="0" err="1" smtClean="0">
                <a:solidFill>
                  <a:srgbClr val="0070C0"/>
                </a:solidFill>
              </a:rPr>
              <a:t>ei</a:t>
            </a:r>
            <a:r>
              <a:rPr lang="en-US" sz="6000" b="1" dirty="0" smtClean="0">
                <a:solidFill>
                  <a:srgbClr val="0070C0"/>
                </a:solidFill>
              </a:rPr>
              <a:t>]</a:t>
            </a:r>
            <a:endParaRPr lang="ru-RU" sz="60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K,C    J,G     H      I      M</a:t>
            </a:r>
            <a:endParaRPr lang="ru-RU" sz="5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6000" b="1" dirty="0" smtClean="0">
                <a:solidFill>
                  <a:srgbClr val="0070C0"/>
                </a:solidFill>
              </a:rPr>
              <a:t>[k]    [d</a:t>
            </a:r>
            <a:r>
              <a:rPr lang="ru-RU" sz="6000" b="1" dirty="0" err="1" smtClean="0">
                <a:solidFill>
                  <a:srgbClr val="0070C0"/>
                </a:solidFill>
              </a:rPr>
              <a:t>з</a:t>
            </a:r>
            <a:r>
              <a:rPr lang="en-US" sz="6000" b="1" dirty="0" smtClean="0">
                <a:solidFill>
                  <a:srgbClr val="0070C0"/>
                </a:solidFill>
              </a:rPr>
              <a:t>]</a:t>
            </a:r>
            <a:r>
              <a:rPr lang="ru-RU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 smtClean="0">
                <a:solidFill>
                  <a:srgbClr val="0070C0"/>
                </a:solidFill>
              </a:rPr>
              <a:t> </a:t>
            </a:r>
            <a:r>
              <a:rPr lang="ru-RU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 smtClean="0">
                <a:solidFill>
                  <a:srgbClr val="0070C0"/>
                </a:solidFill>
              </a:rPr>
              <a:t>[h]   [</a:t>
            </a:r>
            <a:r>
              <a:rPr lang="en-US" sz="6000" b="1" dirty="0" err="1" smtClean="0">
                <a:solidFill>
                  <a:srgbClr val="0070C0"/>
                </a:solidFill>
              </a:rPr>
              <a:t>i</a:t>
            </a:r>
            <a:r>
              <a:rPr lang="en-US" sz="6000" b="1" dirty="0" smtClean="0">
                <a:solidFill>
                  <a:srgbClr val="0070C0"/>
                </a:solidFill>
              </a:rPr>
              <a:t>]</a:t>
            </a:r>
            <a:r>
              <a:rPr lang="ru-RU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 smtClean="0">
                <a:solidFill>
                  <a:srgbClr val="0070C0"/>
                </a:solidFill>
              </a:rPr>
              <a:t>  [m]</a:t>
            </a:r>
            <a:endParaRPr lang="ru-RU" sz="6000" b="1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3 </a:t>
            </a:r>
            <a:r>
              <a:rPr lang="ru-RU" sz="4800" dirty="0" smtClean="0">
                <a:solidFill>
                  <a:srgbClr val="C00000"/>
                </a:solidFill>
              </a:rPr>
              <a:t>Найди гласные буквы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    Y    K    V    A    U   H    S     I     X  </a:t>
            </a:r>
            <a:endParaRPr lang="ru-RU" sz="7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Проверь!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   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K    V    </a:t>
            </a:r>
            <a:r>
              <a:rPr lang="ru-RU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7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    S    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X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4 Допиши буквы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51560" indent="-914400">
              <a:buNone/>
            </a:pP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6600" b="1" dirty="0" smtClean="0">
                <a:solidFill>
                  <a:srgbClr val="0070C0"/>
                </a:solidFill>
              </a:rPr>
              <a:t>B _    Z_    M_    E_   _g    _q    _</a:t>
            </a:r>
            <a:r>
              <a:rPr lang="en-US" sz="6600" b="1" dirty="0" err="1" smtClean="0">
                <a:solidFill>
                  <a:srgbClr val="0070C0"/>
                </a:solidFill>
              </a:rPr>
              <a:t>i</a:t>
            </a:r>
            <a:r>
              <a:rPr lang="en-US" sz="6600" b="1" dirty="0" smtClean="0">
                <a:solidFill>
                  <a:srgbClr val="0070C0"/>
                </a:solidFill>
              </a:rPr>
              <a:t>     _d</a:t>
            </a:r>
            <a:endParaRPr lang="ru-RU" sz="6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Фокина Л. П. Шаблон 4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Фокина Л. П. Шаблон 4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Фокина Л. П. Шаблон 4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749</TotalTime>
  <Words>553</Words>
  <Application>Microsoft Office PowerPoint</Application>
  <PresentationFormat>Экран (4:3)</PresentationFormat>
  <Paragraphs>156</Paragraphs>
  <Slides>34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Апекс</vt:lpstr>
      <vt:lpstr>Фокина Л. П. Шаблон 4</vt:lpstr>
      <vt:lpstr>1_Фокина Л. П. Шаблон 4</vt:lpstr>
      <vt:lpstr>2_Фокина Л. П. Шаблон 4</vt:lpstr>
      <vt:lpstr>The ABC Fun</vt:lpstr>
      <vt:lpstr>Презентация PowerPoint</vt:lpstr>
      <vt:lpstr>Презентация PowerPoint</vt:lpstr>
      <vt:lpstr>1 Назови буквы</vt:lpstr>
      <vt:lpstr>2 Покажи букву, которая обозначает звук…</vt:lpstr>
      <vt:lpstr>Проверь!</vt:lpstr>
      <vt:lpstr>3 Найди гласные буквы</vt:lpstr>
      <vt:lpstr>Проверь!</vt:lpstr>
      <vt:lpstr>4 Допиши буквы</vt:lpstr>
      <vt:lpstr>Проверь!</vt:lpstr>
      <vt:lpstr>Укажите с какой буквы начинается слово</vt:lpstr>
      <vt:lpstr>Презентация PowerPoint</vt:lpstr>
      <vt:lpstr>Let’s sing a song</vt:lpstr>
      <vt:lpstr>Презентация PowerPoint</vt:lpstr>
      <vt:lpstr>Презентация PowerPoint</vt:lpstr>
      <vt:lpstr>Презентация PowerPoint</vt:lpstr>
      <vt:lpstr>Назовите животных </vt:lpstr>
      <vt:lpstr>Назовите предметы</vt:lpstr>
      <vt:lpstr>Соотнесите слово и перевод</vt:lpstr>
      <vt:lpstr>5 Слова</vt:lpstr>
      <vt:lpstr>It can climb.</vt:lpstr>
      <vt:lpstr>It can fly.</vt:lpstr>
      <vt:lpstr>  It is not big.</vt:lpstr>
      <vt:lpstr>  It is big.</vt:lpstr>
      <vt:lpstr>   It is big.</vt:lpstr>
      <vt:lpstr>Какого цвета рыбка?</vt:lpstr>
      <vt:lpstr>   The fish is…</vt:lpstr>
      <vt:lpstr>  7 Цифры. Сосчитай.</vt:lpstr>
      <vt:lpstr>    1                         2</vt:lpstr>
      <vt:lpstr>   1                         2</vt:lpstr>
      <vt:lpstr>Презентация PowerPoint</vt:lpstr>
      <vt:lpstr>Конкурс «C» «Алфавитный порядок»</vt:lpstr>
      <vt:lpstr>Конкурс «D» «Зашифрованное слово»</vt:lpstr>
      <vt:lpstr>Have a nice day!  Good-bye!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ABC Fun</dc:title>
  <dc:creator>Admin</dc:creator>
  <cp:lastModifiedBy>W7</cp:lastModifiedBy>
  <cp:revision>58</cp:revision>
  <dcterms:created xsi:type="dcterms:W3CDTF">2012-02-11T08:30:12Z</dcterms:created>
  <dcterms:modified xsi:type="dcterms:W3CDTF">2016-12-23T20:49:46Z</dcterms:modified>
</cp:coreProperties>
</file>