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3" r:id="rId2"/>
    <p:sldId id="260" r:id="rId3"/>
    <p:sldId id="268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32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72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0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58C858"/>
    <a:srgbClr val="BA97FF"/>
    <a:srgbClr val="61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2" autoAdjust="0"/>
    <p:restoredTop sz="94660"/>
  </p:normalViewPr>
  <p:slideViewPr>
    <p:cSldViewPr>
      <p:cViewPr varScale="1">
        <p:scale>
          <a:sx n="60" d="100"/>
          <a:sy n="60" d="100"/>
        </p:scale>
        <p:origin x="-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CAF0-798B-43BF-843E-39BEA4872E7F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4F30-7424-4720-AC9A-46A3B208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F4F30-7424-4720-AC9A-46A3B2082F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3B-A2EB-42B3-B041-B46F466F5146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2A0E-C026-4F68-BB92-6F5CB7E7F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AB3B-A2EB-42B3-B041-B46F466F5146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2A0E-C026-4F68-BB92-6F5CB7E7F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AB3B-A2EB-42B3-B041-B46F466F5146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2A0E-C026-4F68-BB92-6F5CB7E7F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9" Type="http://schemas.openxmlformats.org/officeDocument/2006/relationships/image" Target="../media/image14.jpeg"/><Relationship Id="rId3" Type="http://schemas.openxmlformats.org/officeDocument/2006/relationships/audio" Target="../media/audio2.wav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7" Type="http://schemas.openxmlformats.org/officeDocument/2006/relationships/slide" Target="slide13.xml"/><Relationship Id="rId12" Type="http://schemas.openxmlformats.org/officeDocument/2006/relationships/slide" Target="slide4.xml"/><Relationship Id="rId17" Type="http://schemas.openxmlformats.org/officeDocument/2006/relationships/slide" Target="slide16.xml"/><Relationship Id="rId25" Type="http://schemas.openxmlformats.org/officeDocument/2006/relationships/slide" Target="slide9.xml"/><Relationship Id="rId33" Type="http://schemas.openxmlformats.org/officeDocument/2006/relationships/slide" Target="slide34.xml"/><Relationship Id="rId38" Type="http://schemas.openxmlformats.org/officeDocument/2006/relationships/slide" Target="slide36.xml"/><Relationship Id="rId2" Type="http://schemas.openxmlformats.org/officeDocument/2006/relationships/audio" Target="../media/audio1.wav"/><Relationship Id="rId16" Type="http://schemas.openxmlformats.org/officeDocument/2006/relationships/slide" Target="slide15.xml"/><Relationship Id="rId20" Type="http://schemas.openxmlformats.org/officeDocument/2006/relationships/slide" Target="slide21.xml"/><Relationship Id="rId29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24" Type="http://schemas.openxmlformats.org/officeDocument/2006/relationships/image" Target="../media/image11.jpeg"/><Relationship Id="rId32" Type="http://schemas.openxmlformats.org/officeDocument/2006/relationships/slide" Target="slide32.xml"/><Relationship Id="rId37" Type="http://schemas.openxmlformats.org/officeDocument/2006/relationships/image" Target="../media/image10.emf"/><Relationship Id="rId40" Type="http://schemas.openxmlformats.org/officeDocument/2006/relationships/image" Target="../media/image15.png"/><Relationship Id="rId5" Type="http://schemas.openxmlformats.org/officeDocument/2006/relationships/slide" Target="slide10.xml"/><Relationship Id="rId15" Type="http://schemas.openxmlformats.org/officeDocument/2006/relationships/slide" Target="slide12.xml"/><Relationship Id="rId23" Type="http://schemas.openxmlformats.org/officeDocument/2006/relationships/slide" Target="slide25.xml"/><Relationship Id="rId28" Type="http://schemas.openxmlformats.org/officeDocument/2006/relationships/slide" Target="slide28.xml"/><Relationship Id="rId36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31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18.xml"/><Relationship Id="rId14" Type="http://schemas.openxmlformats.org/officeDocument/2006/relationships/slide" Target="slide19.xml"/><Relationship Id="rId22" Type="http://schemas.openxmlformats.org/officeDocument/2006/relationships/image" Target="../media/image13.jpeg"/><Relationship Id="rId27" Type="http://schemas.openxmlformats.org/officeDocument/2006/relationships/slide" Target="slide29.xml"/><Relationship Id="rId30" Type="http://schemas.openxmlformats.org/officeDocument/2006/relationships/slide" Target="slide31.xml"/><Relationship Id="rId35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3.bp.blogspot.com/-WnuNRUN66gI/VODU2oA5dPI/AAAAAAAAY0o/w5lTKS4OvR0/s1600/ARROW7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5904148" y="5769260"/>
            <a:ext cx="360040" cy="11521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5561576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Тимошенко Анна Александровна, учитель английского языка </a:t>
            </a:r>
          </a:p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МБОУ </a:t>
            </a:r>
            <a:r>
              <a:rPr lang="ru-RU" sz="1400" b="1" i="1" dirty="0" err="1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Верхнегрековской</a:t>
            </a: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ООШ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4860032" y="1484784"/>
            <a:ext cx="3096344" cy="2016224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/>
              </a:rPr>
              <a:t>Бой с </a:t>
            </a:r>
          </a:p>
          <a:p>
            <a:pPr algn="ctr">
              <a:defRPr/>
            </a:pPr>
            <a:r>
              <a:rPr lang="ru-RU" sz="3600" b="1" kern="1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/>
              </a:rPr>
              <a:t>пиратами</a:t>
            </a:r>
            <a:endParaRPr lang="ru-RU" sz="3600" b="1" kern="1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908720"/>
            <a:ext cx="599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rgbClr val="317277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Дидактическая игра </a:t>
            </a:r>
            <a:r>
              <a:rPr lang="ru-RU" b="1" dirty="0" smtClean="0">
                <a:ln w="10541" cmpd="sng">
                  <a:solidFill>
                    <a:srgbClr val="317277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b="1" dirty="0" err="1" smtClean="0">
                <a:ln w="10541" cmpd="sng">
                  <a:solidFill>
                    <a:srgbClr val="317277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английскомуязыку</a:t>
            </a:r>
            <a:endParaRPr lang="ru-RU" b="1" dirty="0">
              <a:ln w="10541" cmpd="sng">
                <a:solidFill>
                  <a:srgbClr val="317277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7" name="Рисунок 20" descr="Рисунок2.png"/>
          <p:cNvPicPr>
            <a:picLocks noChangeAspect="1"/>
          </p:cNvPicPr>
          <p:nvPr/>
        </p:nvPicPr>
        <p:blipFill>
          <a:blip r:embed="rId3" cstate="print"/>
          <a:srcRect l="13702" t="98178" r="54622"/>
          <a:stretch>
            <a:fillRect/>
          </a:stretch>
        </p:blipFill>
        <p:spPr bwMode="auto">
          <a:xfrm>
            <a:off x="0" y="6742113"/>
            <a:ext cx="133191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467544" y="1412776"/>
            <a:ext cx="4113588" cy="4032448"/>
            <a:chOff x="2113384" y="921836"/>
            <a:chExt cx="5444891" cy="5113338"/>
          </a:xfrm>
        </p:grpSpPr>
        <p:pic>
          <p:nvPicPr>
            <p:cNvPr id="23" name="Picture 6" descr="http://www.gamer.ru/system/attached_images/images/000/476/845/original/2.jpg"/>
            <p:cNvPicPr>
              <a:picLocks noChangeAspect="1" noChangeArrowheads="1"/>
            </p:cNvPicPr>
            <p:nvPr/>
          </p:nvPicPr>
          <p:blipFill>
            <a:blip r:embed="rId4" cstate="print"/>
            <a:srcRect l="3301" t="3036" r="48831" b="7399"/>
            <a:stretch>
              <a:fillRect/>
            </a:stretch>
          </p:blipFill>
          <p:spPr bwMode="auto">
            <a:xfrm>
              <a:off x="2532248" y="921836"/>
              <a:ext cx="5026027" cy="5113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Прямоугольник 21"/>
            <p:cNvSpPr/>
            <p:nvPr/>
          </p:nvSpPr>
          <p:spPr>
            <a:xfrm rot="19405690">
              <a:off x="2113384" y="2435897"/>
              <a:ext cx="5190128" cy="152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i="1" dirty="0" smtClean="0">
                  <a:ln w="17780" cmpd="sng">
                    <a:solidFill>
                      <a:schemeClr val="accent5">
                        <a:lumMod val="20000"/>
                        <a:lumOff val="8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rPr>
                <a:t>Travelling in Britain</a:t>
              </a:r>
              <a:endParaRPr lang="ru-RU" sz="3600" b="1" i="1" dirty="0">
                <a:ln w="1778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563888" y="6021288"/>
            <a:ext cx="2016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5</a:t>
            </a:r>
            <a:r>
              <a:rPr lang="ru-RU" sz="2800" b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класс</a:t>
            </a:r>
          </a:p>
        </p:txBody>
      </p:sp>
      <p:pic>
        <p:nvPicPr>
          <p:cNvPr id="14" name="Picture 4" descr="http://www.stickers-moins-cher.com/ori-stickers-pirate-drapeau-10447_4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0" y="2996951"/>
            <a:ext cx="2372129" cy="245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myjcpl.org/sites/default/files/images/post/2012/09/kids-pira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1584176" cy="921408"/>
          </a:xfrm>
          <a:prstGeom prst="rect">
            <a:avLst/>
          </a:prstGeom>
          <a:noFill/>
        </p:spPr>
      </p:pic>
      <p:pic>
        <p:nvPicPr>
          <p:cNvPr id="18" name="Picture 2" descr="http://api.ning.com/files/XCoElX7q3j3Aw5Lk0rrocuK2*wV5mL4B6RmIO-p409U6w2GELK9mrQOkYc57N6E5aXX*8YrEYPw9JkEayVWWVekSAUVIt1YD/pirate_ship_sailing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27783" y="3295272"/>
            <a:ext cx="1822355" cy="1692188"/>
          </a:xfrm>
          <a:prstGeom prst="rect">
            <a:avLst/>
          </a:prstGeom>
          <a:noFill/>
        </p:spPr>
      </p:pic>
      <p:pic>
        <p:nvPicPr>
          <p:cNvPr id="15" name="Picture 2" descr="http://api.ning.com/files/XCoElX7q3j3Aw5Lk0rrocuK2*wV5mL4B6RmIO-p409U6w2GELK9mrQOkYc57N6E5aXX*8YrEYPw9JkEayVWWVekSAUVIt1YD/pirate_ship_sailing_hg_cl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772816"/>
            <a:ext cx="1418005" cy="1316720"/>
          </a:xfrm>
          <a:prstGeom prst="rect">
            <a:avLst/>
          </a:prstGeom>
          <a:noFill/>
        </p:spPr>
      </p:pic>
      <p:pic>
        <p:nvPicPr>
          <p:cNvPr id="21" name="Рисунок 20" descr="56949508806ca2d9de57b8b36d3835c62d63b2071d7_b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0312" y="1484784"/>
            <a:ext cx="618541" cy="576064"/>
          </a:xfrm>
          <a:prstGeom prst="rect">
            <a:avLst/>
          </a:prstGeom>
        </p:spPr>
      </p:pic>
      <p:pic>
        <p:nvPicPr>
          <p:cNvPr id="27" name="Picture 3" descr="C:\Documents and Settings\Таня\Мои документы\rope-border-clip-art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1340768"/>
            <a:ext cx="3888432" cy="41875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7092280" y="3861048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4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1600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   Answer the question</a:t>
            </a:r>
          </a:p>
          <a:p>
            <a:pPr eaLnBrk="0" hangingPunct="0">
              <a:defRPr/>
            </a:pPr>
            <a:endParaRPr lang="en-US" sz="2800" b="1" i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0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Can you speak Russian?</a:t>
            </a:r>
            <a:endParaRPr lang="ru-RU" sz="40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9512" y="2564904"/>
            <a:ext cx="979308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8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3568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252536" y="4149080"/>
            <a:ext cx="835191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en-US" sz="60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Yes, I can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5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23728" y="908720"/>
            <a:ext cx="6192688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Complete the sentence</a:t>
            </a:r>
            <a:endParaRPr lang="ru-RU" sz="40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r>
              <a:rPr lang="en-US" sz="44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Pete … a big dog.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564903"/>
            <a:ext cx="9180512" cy="2316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en-US" sz="7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>
              <a:defRPr/>
            </a:pPr>
            <a:r>
              <a:rPr lang="en-US" sz="7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HAS</a:t>
            </a:r>
            <a:endParaRPr lang="ru-RU" sz="7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908720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9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364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What is the time?</a:t>
            </a:r>
            <a:endParaRPr lang="ru-RU" sz="40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7504" y="1772816"/>
            <a:ext cx="8784976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It is a quarter to seven</a:t>
            </a:r>
            <a:endParaRPr lang="ru-RU" sz="54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835696" y="2492896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75656" y="3789040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8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6.45</a:t>
            </a:r>
            <a:r>
              <a:rPr lang="ru-RU" sz="8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8647" y="18864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Д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75656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Translate, please!</a:t>
            </a:r>
          </a:p>
          <a:p>
            <a:pPr algn="ctr" eaLnBrk="0" hangingPunct="0">
              <a:defRPr/>
            </a:pPr>
            <a:r>
              <a:rPr lang="en-US" sz="5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difficult</a:t>
            </a:r>
            <a:endParaRPr lang="ru-RU" sz="54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59632" y="2348880"/>
            <a:ext cx="712879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3568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?</a:t>
            </a: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331640" y="386104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48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55576" y="458112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6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ТРУДНЫЙ</a:t>
            </a:r>
            <a:endParaRPr lang="ru-RU" sz="6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372200" y="4365104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Е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43608" y="1052736"/>
            <a:ext cx="748883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Say in English!</a:t>
            </a:r>
          </a:p>
          <a:p>
            <a:pPr algn="ctr" eaLnBrk="0" hangingPunct="0">
              <a:defRPr/>
            </a:pPr>
            <a:r>
              <a:rPr lang="ru-RU" sz="4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Дай мне ручку, пожалуйста!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15008" y="3212976"/>
            <a:ext cx="8928992" cy="1598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8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GIVE ME A PEN, PLEASE</a:t>
            </a:r>
            <a:endParaRPr lang="ru-RU" sz="8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516216" y="4365104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Е 3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15616" y="908720"/>
            <a:ext cx="748883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</a:t>
            </a: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44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Say in English!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r>
              <a:rPr lang="ru-RU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Я ненавижу читать.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92280" y="1268760"/>
            <a:ext cx="576064" cy="576064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3356991"/>
            <a:ext cx="9252520" cy="17406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8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I HATE READING</a:t>
            </a:r>
            <a:endParaRPr lang="ru-RU" sz="8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43608" y="908720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516216" y="4365104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2962" y="18864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Ж 5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15616" y="980728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Say in Past Simple!</a:t>
            </a:r>
          </a:p>
          <a:p>
            <a:pPr algn="ctr" eaLnBrk="0" hangingPunct="0">
              <a:defRPr/>
            </a:pPr>
            <a:r>
              <a:rPr lang="en-US" sz="66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Think-</a:t>
            </a:r>
            <a:endParaRPr lang="ru-RU" sz="66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27584" y="2816932"/>
            <a:ext cx="7704856" cy="15481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8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THOUGHT</a:t>
            </a:r>
            <a:endParaRPr lang="ru-RU" sz="8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732240" y="4221088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2962" y="18864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Ж 3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1600" y="980728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      </a:t>
            </a:r>
            <a:r>
              <a:rPr lang="en-US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Make up a sentence!</a:t>
            </a:r>
          </a:p>
          <a:p>
            <a:pPr eaLnBrk="0" hangingPunct="0">
              <a:defRPr/>
            </a:pPr>
            <a:endParaRPr lang="en-US" sz="2800" b="1" i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40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they, Will, badminton, play, park, the, </a:t>
            </a:r>
            <a:r>
              <a:rPr lang="en-US" sz="40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in?</a:t>
            </a:r>
            <a:endParaRPr lang="en-US" sz="4000" b="1" i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7544" y="3032956"/>
            <a:ext cx="7848872" cy="220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WILL THEY PLAY BADMINTON IN THE PARK?</a:t>
            </a: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763688" y="3933056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732239" y="4365104"/>
            <a:ext cx="1512168" cy="1656182"/>
            <a:chOff x="6449031" y="4221088"/>
            <a:chExt cx="1723369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449031" y="4221088"/>
              <a:ext cx="1723369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1423" y="4790891"/>
              <a:ext cx="1066847" cy="651203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2962" y="18864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Ж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4360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</a:t>
            </a:r>
            <a:r>
              <a:rPr lang="en-US" sz="28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Try to name all the number </a:t>
            </a:r>
            <a:r>
              <a:rPr lang="en-US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!</a:t>
            </a: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39552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t"/>
            <a:r>
              <a:rPr lang="en-US" sz="6000" b="1" dirty="0" smtClean="0">
                <a:solidFill>
                  <a:srgbClr val="FF0000"/>
                </a:solidFill>
              </a:rPr>
              <a:t>23</a:t>
            </a:r>
            <a:r>
              <a:rPr lang="en-US" sz="1200" dirty="0" smtClean="0">
                <a:solidFill>
                  <a:srgbClr val="FF0000"/>
                </a:solidFill>
                <a:latin typeface="Arial"/>
              </a:rPr>
              <a:t>                </a:t>
            </a:r>
            <a:r>
              <a:rPr lang="en-US" sz="6000" b="1" dirty="0" smtClean="0">
                <a:solidFill>
                  <a:srgbClr val="FF0000"/>
                </a:solidFill>
              </a:rPr>
              <a:t>52</a:t>
            </a:r>
            <a:endParaRPr lang="ru-RU" sz="1200" b="0" i="0" u="none" strike="noStrike" dirty="0">
              <a:solidFill>
                <a:srgbClr val="FF0000"/>
              </a:solidFill>
              <a:effectLst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9512" y="2492896"/>
            <a:ext cx="979308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75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9512" y="3717032"/>
            <a:ext cx="8424936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TWENTY THREE, </a:t>
            </a:r>
          </a:p>
          <a:p>
            <a:pPr algn="ctr" eaLnBrk="0" hangingPunct="0">
              <a:defRPr/>
            </a:pPr>
            <a:r>
              <a:rPr lang="en-US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FIFTY TWO</a:t>
            </a:r>
            <a:endParaRPr lang="ru-RU" sz="48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908720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6700" y="188640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З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5576" y="980728"/>
            <a:ext cx="784887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8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Correct the mistakes</a:t>
            </a:r>
            <a:r>
              <a:rPr lang="ru-RU" sz="4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44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He live in </a:t>
            </a: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Oxford.</a:t>
            </a:r>
            <a:endParaRPr lang="ru-RU" sz="60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9592" y="1772816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187624" y="242088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-828600" y="3717032"/>
            <a:ext cx="9001000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LIVES</a:t>
            </a:r>
            <a:endParaRPr lang="ru-RU" sz="6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-324544" y="908720"/>
            <a:ext cx="9145016" cy="4643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5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</a:t>
            </a: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Дорогие друзья, приглашаю вас вступить</a:t>
            </a:r>
          </a:p>
          <a:p>
            <a:pPr algn="ctr"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в бой с пиратской армадой, состоящей из</a:t>
            </a:r>
          </a:p>
          <a:p>
            <a:pPr algn="ctr"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четырёхпалубного -               , 2 трёхпалубных -             ,   </a:t>
            </a:r>
          </a:p>
          <a:p>
            <a:pPr algn="ctr"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3 двухпалубных -            и 4 однопалубных -       кораблей. </a:t>
            </a:r>
          </a:p>
          <a:p>
            <a:pPr algn="ctr"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При попадании и правильном ответе на вопрос начисляется 1 очко. В случае  неудачи – переход хода  к     другому экипажу. Для перемещения к вопросу – клик по </a:t>
            </a:r>
          </a:p>
          <a:p>
            <a:pPr algn="ctr"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для возврата на игровое поле – по изображению пирата. Морские мины на карте обозначены            , за их </a:t>
            </a:r>
          </a:p>
          <a:p>
            <a:pPr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обезвреживание – дополнительное очко. При клике на                          </a:t>
            </a:r>
          </a:p>
          <a:p>
            <a:pPr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   можно вернуться на предыдущий слайд .  По                                               </a:t>
            </a:r>
          </a:p>
          <a:p>
            <a:pPr eaLnBrk="0" hangingPunct="0">
              <a:defRPr/>
            </a:pPr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стрелке          выход из игры.             ЖЕЛАЮ УДАЧИ!</a:t>
            </a:r>
          </a:p>
          <a:p>
            <a:pPr algn="ctr" eaLnBrk="0" hangingPunct="0">
              <a:defRPr/>
            </a:pPr>
            <a:endParaRPr lang="ru-RU" sz="25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5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5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5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35896" y="1844824"/>
            <a:ext cx="864096" cy="216024"/>
            <a:chOff x="4211960" y="1988840"/>
            <a:chExt cx="864096" cy="21602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11960" y="1988840"/>
              <a:ext cx="216024" cy="216024"/>
            </a:xfrm>
            <a:prstGeom prst="rect">
              <a:avLst/>
            </a:prstGeom>
            <a:solidFill>
              <a:srgbClr val="58C8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27984" y="1988840"/>
              <a:ext cx="216024" cy="216024"/>
            </a:xfrm>
            <a:prstGeom prst="rect">
              <a:avLst/>
            </a:prstGeom>
            <a:solidFill>
              <a:srgbClr val="58C8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44008" y="1988840"/>
              <a:ext cx="216024" cy="216024"/>
            </a:xfrm>
            <a:prstGeom prst="rect">
              <a:avLst/>
            </a:prstGeom>
            <a:solidFill>
              <a:srgbClr val="58C8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60032" y="1988840"/>
              <a:ext cx="216024" cy="216024"/>
            </a:xfrm>
            <a:prstGeom prst="rect">
              <a:avLst/>
            </a:prstGeom>
            <a:solidFill>
              <a:srgbClr val="58C85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236296" y="1844824"/>
            <a:ext cx="648072" cy="216024"/>
            <a:chOff x="4211960" y="1988840"/>
            <a:chExt cx="648072" cy="2160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4211960" y="1988840"/>
              <a:ext cx="216024" cy="21602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27984" y="1988840"/>
              <a:ext cx="216024" cy="21602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44008" y="1988840"/>
              <a:ext cx="216024" cy="21602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59832" y="2204864"/>
            <a:ext cx="432048" cy="216024"/>
            <a:chOff x="4211960" y="1988840"/>
            <a:chExt cx="432048" cy="216024"/>
          </a:xfrm>
          <a:solidFill>
            <a:srgbClr val="B48FFF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4211960" y="1988840"/>
              <a:ext cx="216024" cy="216024"/>
            </a:xfrm>
            <a:prstGeom prst="rect">
              <a:avLst/>
            </a:prstGeom>
            <a:grp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27984" y="1988840"/>
              <a:ext cx="216024" cy="216024"/>
            </a:xfrm>
            <a:prstGeom prst="rect">
              <a:avLst/>
            </a:prstGeom>
            <a:grp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444208" y="2204864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 bwMode="auto">
          <a:xfrm>
            <a:off x="2699792" y="5589240"/>
            <a:ext cx="3714744" cy="43204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ОТДАТЬ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ШВАРТОВЫ!</a:t>
            </a:r>
          </a:p>
        </p:txBody>
      </p:sp>
      <p:pic>
        <p:nvPicPr>
          <p:cNvPr id="19" name="Picture 12" descr="TN00246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6093296"/>
            <a:ext cx="5285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previews.123rf.com/images/rahultiwari3190/rahultiwari31901104/rahultiwari3190110400239/9325697-icono-de-signo-de-interrogaci-n-de-vector-3D-Dise-o-con-aislados-en-blanco--Foto-de-archiv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933056"/>
            <a:ext cx="720080" cy="588250"/>
          </a:xfrm>
          <a:prstGeom prst="rect">
            <a:avLst/>
          </a:prstGeom>
          <a:noFill/>
        </p:spPr>
      </p:pic>
      <p:pic>
        <p:nvPicPr>
          <p:cNvPr id="21" name="Picture 12" descr="TN00246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2400" y="4293096"/>
            <a:ext cx="5285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4408" y="3212976"/>
            <a:ext cx="432048" cy="432048"/>
          </a:xfrm>
          <a:prstGeom prst="star8">
            <a:avLst>
              <a:gd name="adj" fmla="val 22917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04448" y="3140968"/>
            <a:ext cx="399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, </a:t>
            </a:r>
            <a:endParaRPr lang="ru-RU" sz="2500" dirty="0"/>
          </a:p>
        </p:txBody>
      </p:sp>
      <p:pic>
        <p:nvPicPr>
          <p:cNvPr id="24" name="Picture 6" descr="http://baq.kz/userfiles/6sdkwOEn6TM(1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157192"/>
            <a:ext cx="720080" cy="5760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1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732240" y="4293096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6700" y="188640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З 1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15616" y="908720"/>
            <a:ext cx="748883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</a:t>
            </a: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  <a:r>
              <a:rPr lang="en-US" sz="40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How many countries does the United Kingdom consist of?</a:t>
            </a:r>
            <a:r>
              <a:rPr lang="ru-RU" sz="40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452320" y="1700808"/>
            <a:ext cx="576064" cy="576064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79512" y="2636912"/>
            <a:ext cx="979308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115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four</a:t>
            </a:r>
            <a:endParaRPr lang="ru-RU" sz="115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4032" y="188640"/>
            <a:ext cx="1075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И 10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03648" y="980728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this place!</a:t>
            </a:r>
            <a:endParaRPr lang="ru-RU" sz="4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5536" y="2132856"/>
            <a:ext cx="838842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54016" y="4594976"/>
            <a:ext cx="4818184" cy="1138280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7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BIG BEN</a:t>
            </a:r>
            <a:endParaRPr lang="ru-RU" sz="72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13" descr="Big B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3087" y="1719102"/>
            <a:ext cx="3059113" cy="273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1052736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221088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663" y="188640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К 2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55576" y="980728"/>
            <a:ext cx="7992888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 the months:</a:t>
            </a:r>
          </a:p>
          <a:p>
            <a:pPr algn="ctr" eaLnBrk="0" hangingPunct="0">
              <a:defRPr/>
            </a:pPr>
            <a:r>
              <a:rPr lang="ru-RU" sz="4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Декабрь, июнь, сентябрь</a:t>
            </a:r>
            <a:endParaRPr lang="en-US" sz="4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4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39552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3645024"/>
            <a:ext cx="9180512" cy="14041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December</a:t>
            </a:r>
            <a:r>
              <a:rPr lang="ru-RU" sz="4000" b="1" dirty="0" smtClean="0">
                <a:solidFill>
                  <a:srgbClr val="0070C0"/>
                </a:solidFill>
                <a:latin typeface="Arial" charset="0"/>
              </a:rPr>
              <a:t>               </a:t>
            </a: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June</a:t>
            </a:r>
            <a:r>
              <a:rPr lang="ru-RU" sz="4000" b="1" dirty="0" smtClean="0">
                <a:solidFill>
                  <a:srgbClr val="0070C0"/>
                </a:solidFill>
                <a:latin typeface="Arial" charset="0"/>
              </a:rPr>
              <a:t>                     </a:t>
            </a: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September</a:t>
            </a:r>
            <a:endParaRPr lang="en-US" sz="40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43608" y="836712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663" y="188640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К 3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1600" y="980728"/>
            <a:ext cx="784887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</a:t>
            </a:r>
            <a:r>
              <a:rPr lang="en-US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Complete the sentence!</a:t>
            </a:r>
            <a:endParaRPr lang="ru-RU" sz="40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992" y="1772816"/>
            <a:ext cx="907300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She is the daughter of my mother. She is my ... .</a:t>
            </a:r>
          </a:p>
          <a:p>
            <a:pPr eaLnBrk="0" hangingPunct="0">
              <a:defRPr/>
            </a:pP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468560" y="3356992"/>
            <a:ext cx="9073008" cy="20162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96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SISTER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444208" y="4365104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6663" y="188640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К 6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15616" y="908720"/>
            <a:ext cx="748883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?</a:t>
            </a:r>
          </a:p>
          <a:p>
            <a:pPr algn="ctr" eaLnBrk="0" hangingPunct="0">
              <a:defRPr/>
            </a:pPr>
            <a:r>
              <a:rPr lang="en-US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this birds!</a:t>
            </a:r>
            <a:r>
              <a:rPr lang="ru-RU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9512" y="4365104"/>
            <a:ext cx="9793088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PARROT, COCK</a:t>
            </a:r>
            <a:endParaRPr lang="ru-RU" sz="5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452320" y="1700808"/>
            <a:ext cx="576064" cy="576064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</a:t>
            </a:r>
          </a:p>
        </p:txBody>
      </p:sp>
      <p:pic>
        <p:nvPicPr>
          <p:cNvPr id="13" name="Picture 6" descr="http://thumbs.dreamstime.com/thumblarge_315/1222629645G7J6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215667"/>
            <a:ext cx="4326483" cy="21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А 5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140364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this word!</a:t>
            </a:r>
            <a:endParaRPr lang="ru-RU" sz="44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5576" y="1772816"/>
            <a:ext cx="838842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39752" y="2924944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31640" y="4149080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80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stop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168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А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04360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31032" y="2420888"/>
            <a:ext cx="871296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8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483768" y="908720"/>
            <a:ext cx="6912768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Name </a:t>
            </a:r>
            <a:r>
              <a:rPr lang="en-US" sz="44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this word</a:t>
            </a:r>
            <a:r>
              <a:rPr lang="en-US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en-US" sz="4400" b="1" i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7504" y="4473116"/>
            <a:ext cx="7453336" cy="11161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6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60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cabbage</a:t>
            </a:r>
            <a:endParaRPr lang="ru-RU" sz="6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35" y="1844823"/>
            <a:ext cx="2992729" cy="26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7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40364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339752" y="2924944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75856" y="4149080"/>
            <a:ext cx="4464496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5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5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BRAVE  </a:t>
            </a:r>
            <a:endParaRPr lang="ru-RU" sz="5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5576" y="908720"/>
            <a:ext cx="7614172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4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Complete the sentence!</a:t>
            </a:r>
          </a:p>
          <a:p>
            <a:pPr algn="ctr" eaLnBrk="0" hangingPunct="0">
              <a:defRPr/>
            </a:pPr>
            <a:endParaRPr lang="en-US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>
              <a:defRPr/>
            </a:pPr>
            <a:r>
              <a:rPr lang="en-US" sz="44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Ilya</a:t>
            </a:r>
            <a:r>
              <a:rPr lang="en-US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4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Muromets</a:t>
            </a:r>
            <a:r>
              <a:rPr lang="en-US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is…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5301208"/>
            <a:ext cx="432048" cy="43204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1" descr="0_51464_cec48bff_ori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7" y="1395969"/>
            <a:ext cx="2401692" cy="41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8647" y="18864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Д 1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6516216" y="429309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835696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\</a:t>
            </a: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39552" y="980728"/>
            <a:ext cx="8856984" cy="1944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</a:t>
            </a:r>
            <a:r>
              <a:rPr lang="en-US" sz="3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Complete the sentence!</a:t>
            </a:r>
            <a:endParaRPr lang="en-US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en-US" sz="48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</a:t>
            </a:r>
            <a:r>
              <a:rPr lang="en-US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They </a:t>
            </a:r>
            <a:r>
              <a:rPr lang="en-US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are …</a:t>
            </a:r>
          </a:p>
          <a:p>
            <a:pPr eaLnBrk="0" hangingPunct="0">
              <a:defRPr/>
            </a:pP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-252536" y="2780928"/>
            <a:ext cx="9396536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5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31" y="4751598"/>
            <a:ext cx="3888432" cy="11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1" y="1952836"/>
            <a:ext cx="4754563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8647" y="18864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Д 5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403648" y="980728"/>
            <a:ext cx="7056784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What is it?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r>
              <a:rPr lang="en-US" sz="36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I am black and nice</a:t>
            </a:r>
          </a:p>
          <a:p>
            <a:pPr algn="ctr" eaLnBrk="0" hangingPunct="0">
              <a:defRPr/>
            </a:pPr>
            <a:r>
              <a:rPr lang="en-US" sz="36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And I can catch mice.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7016" y="1772816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99592" y="458112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62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60415" y="2888940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" name="Рисунок 14" descr="anime-koshki-108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284934"/>
            <a:ext cx="28813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1403648" y="1124744"/>
          <a:ext cx="6336704" cy="4571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58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Ж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З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К</a:t>
                      </a:r>
                      <a:endParaRPr lang="ru-RU" sz="24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5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7FF"/>
                    </a:solidFill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7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85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85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85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85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6A68"/>
                          </a:solidFill>
                          <a:latin typeface="Bookman Old Style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006A68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utoShape 13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19778" y="160805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AutoShape 1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03848" y="2852936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" name="AutoShape 1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03848" y="1628800"/>
            <a:ext cx="432048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" name="AutoShape 1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355976" y="4077072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AutoShape 1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932040" y="4077072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" name="AutoShape 1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08104" y="4077072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" name="AutoShape 13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051720" y="4869160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AutoShape 13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27784" y="4869160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AutoShape 13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051720" y="242088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" name="AutoShape 1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36296" y="3645024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" name="AutoShape 13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076164" y="4050843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" name="AutoShape 13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203848" y="4869160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AutoShape 13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040" y="242088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" name="AutoShape 13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508104" y="242088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" name="AutoShape 13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228293" y="2015189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" name="AutoShape 13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28293" y="2422320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" name="AutoShape 13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52229" y="5272235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" name="AutoShape 13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6164" y="160805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37" name="Picture 2" descr="http://kidslife.ru/images/stories/prazdniki/pirat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3" y="2276872"/>
            <a:ext cx="1403647" cy="1944215"/>
          </a:xfrm>
          <a:prstGeom prst="rect">
            <a:avLst/>
          </a:prstGeom>
          <a:noFill/>
        </p:spPr>
      </p:pic>
      <p:pic>
        <p:nvPicPr>
          <p:cNvPr id="5124" name="Picture 4" descr="http://previews.123rf.com/images/rahultiwari3190/rahultiwari31901104/rahultiwari3190110400239/9325697-icono-de-signo-de-interrogaci-n-de-vector-3D-Dise-o-con-aislados-en-blanco--Foto-de-archivo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140968"/>
            <a:ext cx="720080" cy="588250"/>
          </a:xfrm>
          <a:prstGeom prst="rect">
            <a:avLst/>
          </a:prstGeom>
          <a:noFill/>
        </p:spPr>
      </p:pic>
      <p:sp>
        <p:nvSpPr>
          <p:cNvPr id="28" name="AutoShape 13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203848" y="2420888"/>
            <a:ext cx="448050" cy="406930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31" name="Picture 4" descr="http://previews.123rf.com/images/rahultiwari3190/rahultiwari31901104/rahultiwari3190110400239/9325697-icono-de-signo-de-interrogaci-n-de-vector-3D-Dise-o-con-aislados-en-blanco--Foto-de-archivo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6876" y="4797152"/>
            <a:ext cx="705163" cy="576064"/>
          </a:xfrm>
          <a:prstGeom prst="rect">
            <a:avLst/>
          </a:prstGeom>
          <a:noFill/>
        </p:spPr>
      </p:pic>
      <p:pic>
        <p:nvPicPr>
          <p:cNvPr id="132" name="Picture 4" descr="http://previews.123rf.com/images/rahultiwari3190/rahultiwari31901104/rahultiwari3190110400239/9325697-icono-de-signo-de-interrogaci-n-de-vector-3D-Dise-o-con-aislados-en-blanco--Foto-de-archivo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140968"/>
            <a:ext cx="720080" cy="588250"/>
          </a:xfrm>
          <a:prstGeom prst="rect">
            <a:avLst/>
          </a:prstGeom>
          <a:noFill/>
        </p:spPr>
      </p:pic>
      <p:pic>
        <p:nvPicPr>
          <p:cNvPr id="133" name="Picture 4" descr="http://previews.123rf.com/images/rahultiwari3190/rahultiwari31901104/rahultiwari3190110400239/9325697-icono-de-signo-de-interrogaci-n-de-vector-3D-Dise-o-con-aislados-en-blanco--Foto-de-archivo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484784"/>
            <a:ext cx="721300" cy="648072"/>
          </a:xfrm>
          <a:prstGeom prst="rect">
            <a:avLst/>
          </a:prstGeom>
          <a:noFill/>
        </p:spPr>
      </p:pic>
      <p:pic>
        <p:nvPicPr>
          <p:cNvPr id="134" name="Picture 4" descr="http://previews.123rf.com/images/rahultiwari3190/rahultiwari31901104/rahultiwari3190110400239/9325697-icono-de-signo-de-interrogaci-n-de-vector-3D-Dise-o-con-aislados-en-blanco--Foto-de-archivo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365104"/>
            <a:ext cx="720080" cy="588250"/>
          </a:xfrm>
          <a:prstGeom prst="rect">
            <a:avLst/>
          </a:prstGeom>
          <a:noFill/>
        </p:spPr>
      </p:pic>
      <p:pic>
        <p:nvPicPr>
          <p:cNvPr id="138" name="Picture 4" descr="http://previews.123rf.com/images/rahultiwari3190/rahultiwari31901104/rahultiwari3190110400239/9325697-icono-de-signo-de-interrogaci-n-de-vector-3D-Dise-o-con-aislados-en-blanco--Foto-de-archivo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9004" y="4797152"/>
            <a:ext cx="705163" cy="576064"/>
          </a:xfrm>
          <a:prstGeom prst="rect">
            <a:avLst/>
          </a:prstGeom>
          <a:noFill/>
        </p:spPr>
      </p:pic>
      <p:pic>
        <p:nvPicPr>
          <p:cNvPr id="140" name="Picture 4" descr="http://previews.123rf.com/images/rahultiwari3190/rahultiwari31901104/rahultiwari3190110400239/9325697-icono-de-signo-de-interrogaci-n-de-vector-3D-Dise-o-con-aislados-en-blanco--Foto-de-archivo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05064"/>
            <a:ext cx="705163" cy="504056"/>
          </a:xfrm>
          <a:prstGeom prst="rect">
            <a:avLst/>
          </a:prstGeom>
          <a:noFill/>
        </p:spPr>
      </p:pic>
      <p:pic>
        <p:nvPicPr>
          <p:cNvPr id="141" name="Picture 4" descr="http://previews.123rf.com/images/rahultiwari3190/rahultiwari31901104/rahultiwari3190110400239/9325697-icono-de-signo-de-interrogaci-n-de-vector-3D-Dise-o-con-aislados-en-blanco--Foto-de-archivo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484784"/>
            <a:ext cx="720080" cy="648072"/>
          </a:xfrm>
          <a:prstGeom prst="rect">
            <a:avLst/>
          </a:prstGeom>
          <a:noFill/>
        </p:spPr>
      </p:pic>
      <p:pic>
        <p:nvPicPr>
          <p:cNvPr id="142" name="Picture 4" descr="http://previews.123rf.com/images/rahultiwari3190/rahultiwari31901104/rahultiwari3190110400239/9325697-icono-de-signo-de-interrogaci-n-de-vector-3D-Dise-o-con-aislados-en-blanco--Foto-de-archivo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140968"/>
            <a:ext cx="720080" cy="588250"/>
          </a:xfrm>
          <a:prstGeom prst="rect">
            <a:avLst/>
          </a:prstGeom>
          <a:noFill/>
        </p:spPr>
      </p:pic>
      <p:pic>
        <p:nvPicPr>
          <p:cNvPr id="145" name="Picture 4" descr="http://previews.123rf.com/images/rahultiwari3190/rahultiwari31901104/rahultiwari3190110400239/9325697-icono-de-signo-de-interrogaci-n-de-vector-3D-Dise-o-con-aislados-en-blanco--Foto-de-archivo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157192"/>
            <a:ext cx="705163" cy="648072"/>
          </a:xfrm>
          <a:prstGeom prst="rect">
            <a:avLst/>
          </a:prstGeom>
          <a:noFill/>
        </p:spPr>
      </p:pic>
      <p:pic>
        <p:nvPicPr>
          <p:cNvPr id="37" name="Picture 4" descr="http://previews.123rf.com/images/rahultiwari3190/rahultiwari31901104/rahultiwari3190110400239/9325697-icono-de-signo-de-interrogaci-n-de-vector-3D-Dise-o-con-aislados-en-blanco--Foto-de-archivo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05064"/>
            <a:ext cx="705163" cy="504056"/>
          </a:xfrm>
          <a:prstGeom prst="rect">
            <a:avLst/>
          </a:prstGeom>
          <a:noFill/>
        </p:spPr>
      </p:pic>
      <p:sp>
        <p:nvSpPr>
          <p:cNvPr id="38" name="AutoShape 133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3203848" y="3212976"/>
            <a:ext cx="448050" cy="432048"/>
          </a:xfrm>
          <a:prstGeom prst="star8">
            <a:avLst>
              <a:gd name="adj" fmla="val 22917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39" name="Picture 12" descr="TN00246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6093296"/>
            <a:ext cx="5285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baq.kz/userfiles/6sdkwOEn6TM(1)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0"/>
            <a:ext cx="1045890" cy="836712"/>
          </a:xfrm>
          <a:prstGeom prst="rect">
            <a:avLst/>
          </a:prstGeom>
          <a:noFill/>
        </p:spPr>
      </p:pic>
      <p:pic>
        <p:nvPicPr>
          <p:cNvPr id="41" name="Picture 2" descr="http://prazd-nik.ru/wp-content/uploads/piratskiy-sabantuy/ship.png"/>
          <p:cNvPicPr>
            <a:picLocks noChangeAspect="1" noChangeArrowheads="1"/>
          </p:cNvPicPr>
          <p:nvPr/>
        </p:nvPicPr>
        <p:blipFill>
          <a:blip r:embed="rId40" cstate="print"/>
          <a:srcRect l="10002" r="12227"/>
          <a:stretch>
            <a:fillRect/>
          </a:stretch>
        </p:blipFill>
        <p:spPr bwMode="auto">
          <a:xfrm>
            <a:off x="0" y="2060848"/>
            <a:ext cx="1403648" cy="2232249"/>
          </a:xfrm>
          <a:prstGeom prst="rect">
            <a:avLst/>
          </a:prstGeom>
          <a:noFill/>
        </p:spPr>
      </p:pic>
      <p:pic>
        <p:nvPicPr>
          <p:cNvPr id="40" name="Picture 4" descr="http://previews.123rf.com/images/rahultiwari3190/rahultiwari31901104/rahultiwari3190110400239/9325697-icono-de-signo-de-interrogaci-n-de-vector-3D-Dise-o-con-aislados-en-blanco--Foto-de-archivo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140968"/>
            <a:ext cx="720080" cy="58825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6588221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012157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836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07900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88221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164286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64286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164286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07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979707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979707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55771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83964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436093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164286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707900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83964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012157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979707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79707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979707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555771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555771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55771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555771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55771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131836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131836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131836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131836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131836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836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707900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707900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707900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7900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283964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3964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283964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3964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860029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860029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0029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860029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860029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860029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436093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436093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436093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6093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36093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436093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012157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012157" y="282945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012157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012157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588221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588221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588221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588221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7164286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979707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588221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7164286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707900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283964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436093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2555771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435600" y="3236913"/>
            <a:ext cx="576263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555771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131836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6012157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860029" y="1608058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164286" y="2015189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979707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979707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2555771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707900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4283964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4860029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3707900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283964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860029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436093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7164286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588221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131836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588221" y="2422320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555771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4283964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588221" y="3236581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979707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6012157" y="3643712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3707900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4860029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012157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7164286" y="4050843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6012157" y="445797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7164286" y="4865104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3131836" y="5272235"/>
            <a:ext cx="576064" cy="407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6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5" grpId="0" animBg="1"/>
      <p:bldP spid="136" grpId="0" animBg="1"/>
      <p:bldP spid="139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8647" y="18864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Д 9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187624" y="908720"/>
            <a:ext cx="6912768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</a:t>
            </a:r>
            <a:r>
              <a:rPr lang="en-US" sz="44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What is it?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07704" y="1844824"/>
            <a:ext cx="6480720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3284984"/>
            <a:ext cx="7560840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6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sz="46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6" y="3215275"/>
            <a:ext cx="30509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664804"/>
            <a:ext cx="49097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 ears are long,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My eyes are small.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I’m grey and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I’m afraid of all.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036399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2962" y="18864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Ж 9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236296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0926" y="5136697"/>
              <a:ext cx="803254" cy="523970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187624" y="908720"/>
            <a:ext cx="6912768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</a:t>
            </a:r>
            <a:r>
              <a:rPr lang="en-US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Answer </a:t>
            </a:r>
            <a:r>
              <a:rPr lang="en-US" sz="44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the question</a:t>
            </a:r>
          </a:p>
          <a:p>
            <a:pPr eaLnBrk="0" hangingPunct="0">
              <a:defRPr/>
            </a:pP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03648" y="1988840"/>
            <a:ext cx="6912768" cy="20882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What </a:t>
            </a:r>
            <a:r>
              <a:rPr lang="en-US" sz="54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colour</a:t>
            </a:r>
            <a:r>
              <a:rPr lang="en-US" sz="5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is the night? </a:t>
            </a:r>
            <a:endParaRPr lang="ru-RU" sz="6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83568" y="4077072"/>
            <a:ext cx="9108504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i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BLACK</a:t>
            </a:r>
            <a:endParaRPr lang="ru-RU" sz="5400" b="1" i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eaLnBrk="0" hangingPunct="0">
              <a:defRPr/>
            </a:pPr>
            <a:endParaRPr lang="ru-RU" sz="4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eaLnBrk="0" hangingPunct="0">
              <a:defRPr/>
            </a:pPr>
            <a:endParaRPr lang="ru-RU" sz="4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090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Е 1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64288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 bwMode="auto">
          <a:xfrm>
            <a:off x="1835696" y="908720"/>
            <a:ext cx="6229200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Какое слово можно заменить на «</a:t>
            </a:r>
            <a:r>
              <a:rPr lang="ru-RU" sz="4000" b="1" dirty="0" err="1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he</a:t>
            </a:r>
            <a:r>
              <a:rPr lang="ru-RU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»?</a:t>
            </a:r>
            <a:endParaRPr lang="en-US" sz="40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Ann, Bess, Tom, Mary</a:t>
            </a:r>
            <a:endParaRPr lang="ru-RU" sz="4000" b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    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91880" y="1556792"/>
            <a:ext cx="5184576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2420888"/>
            <a:ext cx="979308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7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-108520" y="3645024"/>
            <a:ext cx="784887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TOM</a:t>
            </a:r>
            <a:endParaRPr lang="ru-RU" sz="4400" b="1" i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>
              <a:defRPr/>
            </a:pP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>
              <a:defRPr/>
            </a:pPr>
            <a:endParaRPr lang="ru-RU" sz="4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-180528" y="4365104"/>
            <a:ext cx="784887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 eaLnBrk="0" hangingPunct="0">
              <a:defRPr/>
            </a:pPr>
            <a:endParaRPr lang="ru-RU" sz="4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68" y="188640"/>
            <a:ext cx="103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Е 10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6516216" y="429309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835696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domestic animals!</a:t>
            </a: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252536" y="5013176"/>
            <a:ext cx="9396536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5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PIG, DOG, Cow</a:t>
            </a:r>
            <a:endParaRPr lang="ru-RU" sz="45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39552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</a:t>
            </a:r>
          </a:p>
        </p:txBody>
      </p:sp>
      <p:pic>
        <p:nvPicPr>
          <p:cNvPr id="13" name="Picture 6" descr="http://thumbs.dreamstime.com/thumblarge_315/1222629645G7J6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613"/>
            <a:ext cx="3080915" cy="31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6701" y="188640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З 5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 bwMode="auto">
          <a:xfrm>
            <a:off x="140364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Name the colours!</a:t>
            </a:r>
            <a:endParaRPr lang="ru-RU" sz="40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123728" y="3212976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11560" y="4581128"/>
            <a:ext cx="784887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BLUE, VIOLET, YELLOW, RED, GREEN, PINK,ORANGE</a:t>
            </a:r>
            <a:endParaRPr lang="ru-RU" sz="4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95536" y="1700808"/>
            <a:ext cx="8208912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98" y="1633014"/>
            <a:ext cx="5005387" cy="304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jcpl.org/sites/default/files/images/post/2012/09/kids-pirat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980850" cy="1152128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6664" y="188640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К 8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020272" y="3933056"/>
            <a:ext cx="1349476" cy="1800200"/>
            <a:chOff x="6948264" y="4077072"/>
            <a:chExt cx="1349476" cy="1800200"/>
          </a:xfrm>
        </p:grpSpPr>
        <p:pic>
          <p:nvPicPr>
            <p:cNvPr id="9" name="Picture 6" descr="http://i.allday.ru/3e/6a/ef/1353374869_pirate_0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077072"/>
              <a:ext cx="1349476" cy="1800200"/>
            </a:xfrm>
            <a:prstGeom prst="snip2SameRect">
              <a:avLst/>
            </a:prstGeom>
            <a:noFill/>
          </p:spPr>
        </p:pic>
        <p:sp>
          <p:nvSpPr>
            <p:cNvPr id="10" name="WordArt 2"/>
            <p:cNvSpPr>
              <a:spLocks noChangeArrowheads="1" noChangeShapeType="1" noTextEdit="1"/>
            </p:cNvSpPr>
            <p:nvPr/>
          </p:nvSpPr>
          <p:spPr bwMode="auto">
            <a:xfrm rot="849495">
              <a:off x="7083157" y="5136974"/>
              <a:ext cx="803254" cy="505726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1403648" y="980728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</a:t>
            </a:r>
            <a:r>
              <a:rPr lang="en-US" sz="44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Count, please!</a:t>
            </a:r>
            <a:endParaRPr lang="ru-RU" sz="44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267744" y="2924944"/>
            <a:ext cx="417646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7016" y="1772816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Seven </a:t>
            </a:r>
            <a:r>
              <a:rPr lang="en-US" sz="48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plus thirteen </a:t>
            </a:r>
          </a:p>
          <a:p>
            <a:pPr algn="ctr" eaLnBrk="0" hangingPunct="0">
              <a:defRPr/>
            </a:pPr>
            <a:r>
              <a:rPr lang="en-US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is</a:t>
            </a:r>
            <a:r>
              <a:rPr lang="ru-RU" sz="4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?</a:t>
            </a:r>
            <a:r>
              <a:rPr lang="ru-RU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691680" y="4149080"/>
            <a:ext cx="38164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19672" y="4941168"/>
            <a:ext cx="453650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TWENTY </a:t>
            </a:r>
            <a:endParaRPr lang="ru-RU" sz="6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79512" y="692696"/>
            <a:ext cx="8964488" cy="3222266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rtl="0"/>
            <a:r>
              <a:rPr lang="ru-RU" sz="3600" b="1" kern="1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/>
              </a:rPr>
              <a:t>          Поздравляем </a:t>
            </a:r>
          </a:p>
          <a:p>
            <a:pPr rtl="0"/>
            <a:r>
              <a:rPr lang="ru-RU" sz="3600" b="1" kern="1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/>
              </a:rPr>
              <a:t>экипаж победителей!</a:t>
            </a:r>
            <a:endParaRPr lang="ru-RU" sz="3600" b="1" kern="10" dirty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Bookman Old Style" pitchFamily="18" charset="0"/>
              <a:cs typeface="Times New Roman"/>
            </a:endParaRPr>
          </a:p>
        </p:txBody>
      </p:sp>
      <p:pic>
        <p:nvPicPr>
          <p:cNvPr id="4" name="Picture 2" descr="http://img-fotki.yandex.ru/get/9504/16969765.195/0_7d69c_ed0f2f21_orig.png"/>
          <p:cNvPicPr>
            <a:picLocks noChangeAspect="1" noChangeArrowheads="1"/>
          </p:cNvPicPr>
          <p:nvPr/>
        </p:nvPicPr>
        <p:blipFill>
          <a:blip r:embed="rId2" cstate="print"/>
          <a:srcRect t="-25741"/>
          <a:stretch>
            <a:fillRect/>
          </a:stretch>
        </p:blipFill>
        <p:spPr bwMode="auto">
          <a:xfrm>
            <a:off x="971600" y="3068960"/>
            <a:ext cx="2160240" cy="28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9504/16969765.195/0_7d69c_ed0f2f21_orig.png"/>
          <p:cNvPicPr>
            <a:picLocks noChangeAspect="1" noChangeArrowheads="1"/>
          </p:cNvPicPr>
          <p:nvPr/>
        </p:nvPicPr>
        <p:blipFill>
          <a:blip r:embed="rId3" cstate="print"/>
          <a:srcRect l="-59069" b="-7314"/>
          <a:stretch>
            <a:fillRect/>
          </a:stretch>
        </p:blipFill>
        <p:spPr bwMode="auto">
          <a:xfrm>
            <a:off x="3923928" y="3140968"/>
            <a:ext cx="2463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9504/16969765.195/0_7d69c_ed0f2f2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1256797" cy="197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g-fotki.yandex.ru/get/9504/16969765.195/0_7d69c_ed0f2f21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2088232" cy="22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9504/16969765.195/0_7d69c_ed0f2f21_orig.png"/>
          <p:cNvPicPr>
            <a:picLocks noChangeAspect="1" noChangeArrowheads="1"/>
          </p:cNvPicPr>
          <p:nvPr/>
        </p:nvPicPr>
        <p:blipFill>
          <a:blip r:embed="rId6" cstate="print"/>
          <a:srcRect t="-25714"/>
          <a:stretch>
            <a:fillRect/>
          </a:stretch>
        </p:blipFill>
        <p:spPr bwMode="auto">
          <a:xfrm>
            <a:off x="6660232" y="2996952"/>
            <a:ext cx="1552692" cy="325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hlinkClick r:id="" action="ppaction://hlinkshowjump?jump=endshow"/>
          </p:cNvPr>
          <p:cNvSpPr/>
          <p:nvPr/>
        </p:nvSpPr>
        <p:spPr>
          <a:xfrm>
            <a:off x="3563888" y="6093296"/>
            <a:ext cx="1944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ln w="6350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ВЫХОД</a:t>
            </a:r>
            <a:endParaRPr lang="ru-RU" sz="2300" b="1" dirty="0">
              <a:ln w="6350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908720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А 3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55576" y="980728"/>
            <a:ext cx="784887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</a:t>
            </a:r>
            <a:endParaRPr lang="ru-RU" sz="28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What is the capital of London?</a:t>
            </a:r>
            <a:endParaRPr lang="ru-RU" sz="32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87624" y="242088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684584" y="3717032"/>
            <a:ext cx="9001000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5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LONDON</a:t>
            </a:r>
            <a:endParaRPr lang="ru-RU" sz="45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99592" y="1772816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А 9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43608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32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1.I’m </a:t>
            </a: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big. I’m grey.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My nose is long.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My tail is short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I’m an … .</a:t>
            </a:r>
            <a:br>
              <a:rPr lang="en-US" sz="32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en-US" sz="28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/>
            </a:r>
            <a:br>
              <a:rPr lang="en-US" sz="28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</a:b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3568" y="1700808"/>
            <a:ext cx="8856984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0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?</a:t>
            </a:r>
            <a:r>
              <a:rPr lang="ru-RU" sz="4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9512" y="2564904"/>
            <a:ext cx="9793088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80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71600" y="4149080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en-US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ALEPHANT</a:t>
            </a:r>
            <a:endParaRPr lang="ru-RU" sz="4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Б 1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55576" y="980728"/>
            <a:ext cx="7344816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8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     </a:t>
            </a: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r>
              <a:rPr lang="en-US" sz="36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What language do the people in London speak?</a:t>
            </a:r>
            <a:endParaRPr lang="ru-RU" sz="36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252536" y="3933056"/>
            <a:ext cx="9073008" cy="1584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96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ENGLISH</a:t>
            </a:r>
            <a:endParaRPr lang="ru-RU" sz="9600" b="1" i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6" y="908720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228184" y="4437112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Б 9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03648" y="908720"/>
            <a:ext cx="7344816" cy="1872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5400" b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Correct the mistakes</a:t>
            </a:r>
            <a:endParaRPr lang="en-US" sz="36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6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Tom  likes sing  </a:t>
            </a:r>
            <a:r>
              <a:rPr lang="en-US" sz="3600" b="1" i="1" dirty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very  well.</a:t>
            </a: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9512" y="1772816"/>
            <a:ext cx="8640960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4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9512" y="3068960"/>
            <a:ext cx="9144000" cy="1584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7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TO SING\SINGING</a:t>
            </a:r>
            <a:endParaRPr lang="ru-RU" sz="72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6804248" y="4149080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1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55576" y="980728"/>
            <a:ext cx="7848872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99592" y="1196752"/>
            <a:ext cx="8856984" cy="2304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en-US" sz="42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Complete </a:t>
            </a:r>
            <a:r>
              <a:rPr lang="en-US" sz="4200" b="1" i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the sentence! </a:t>
            </a:r>
            <a:r>
              <a:rPr lang="en-US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She is the mother of my mother. She is my ... . </a:t>
            </a:r>
            <a:endParaRPr lang="en-US" sz="44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eaLnBrk="0" hangingPunct="0">
              <a:defRPr/>
            </a:pPr>
            <a:endParaRPr lang="en-US" sz="4200" b="1" i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15616" y="2420888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8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-684584" y="3717032"/>
            <a:ext cx="9001000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GRANDMOTHER</a:t>
            </a:r>
            <a:endParaRPr lang="ru-RU" sz="54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5867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05867" y="3244334"/>
            <a:ext cx="295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-deti.com/uploads/posts/2014-08/1408876445_vector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3" y="980728"/>
            <a:ext cx="1452867" cy="1234938"/>
          </a:xfrm>
          <a:prstGeom prst="rect">
            <a:avLst/>
          </a:prstGeom>
          <a:noFill/>
        </p:spPr>
      </p:pic>
      <p:grpSp>
        <p:nvGrpSpPr>
          <p:cNvPr id="3" name="Группа 3"/>
          <p:cNvGrpSpPr/>
          <p:nvPr/>
        </p:nvGrpSpPr>
        <p:grpSpPr>
          <a:xfrm>
            <a:off x="7020272" y="4005064"/>
            <a:ext cx="1584176" cy="1656182"/>
            <a:chOff x="6366966" y="4221088"/>
            <a:chExt cx="1805434" cy="1872206"/>
          </a:xfrm>
        </p:grpSpPr>
        <p:pic>
          <p:nvPicPr>
            <p:cNvPr id="5" name="Picture 2" descr="http://www.pirateadventures.co/Pirate_Hat_Banner.png"/>
            <p:cNvPicPr>
              <a:picLocks noChangeAspect="1" noChangeArrowheads="1"/>
            </p:cNvPicPr>
            <p:nvPr/>
          </p:nvPicPr>
          <p:blipFill>
            <a:blip r:embed="rId4" cstate="print"/>
            <a:srcRect r="1781"/>
            <a:stretch>
              <a:fillRect/>
            </a:stretch>
          </p:blipFill>
          <p:spPr bwMode="auto">
            <a:xfrm>
              <a:off x="6366966" y="4221088"/>
              <a:ext cx="1805434" cy="1872206"/>
            </a:xfrm>
            <a:prstGeom prst="rect">
              <a:avLst/>
            </a:prstGeom>
            <a:noFill/>
          </p:spPr>
        </p:pic>
        <p:sp>
          <p:nvSpPr>
            <p:cNvPr id="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948264" y="4725144"/>
              <a:ext cx="1008112" cy="648072"/>
            </a:xfrm>
            <a:prstGeom prst="rect">
              <a:avLst/>
            </a:prstGeom>
          </p:spPr>
          <p:txBody>
            <a:bodyPr wrap="none" fromWordArt="1">
              <a:prstTxWarp prst="textInflateTop">
                <a:avLst/>
              </a:prstTxWarp>
            </a:bodyPr>
            <a:lstStyle/>
            <a:p>
              <a:pPr algn="ctr">
                <a:defRPr/>
              </a:pPr>
              <a:r>
                <a:rPr lang="ru-RU" sz="3600" b="1" kern="10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ookman Old Style" pitchFamily="18" charset="0"/>
                  <a:cs typeface="Times New Roman"/>
                </a:rPr>
                <a:t>ответ</a:t>
              </a:r>
              <a:endParaRPr lang="ru-RU" sz="3600" b="1" kern="1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endParaRPr>
            </a:p>
          </p:txBody>
        </p:sp>
      </p:grp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3563888" y="6165304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rgbClr val="006A68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ПРАВИЛА ИГРЫ</a:t>
            </a:r>
            <a:endParaRPr lang="ru-RU" sz="1400" b="1" i="1" dirty="0">
              <a:ln w="10541" cmpd="sng">
                <a:solidFill>
                  <a:srgbClr val="006A68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1089" y="188640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68"/>
                </a:solidFill>
                <a:latin typeface="Bookman Old Style" pitchFamily="18" charset="0"/>
              </a:rPr>
              <a:t>В 3</a:t>
            </a:r>
            <a:endParaRPr lang="ru-RU" sz="2800" b="1" dirty="0">
              <a:solidFill>
                <a:srgbClr val="006A68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75656" y="908720"/>
            <a:ext cx="70567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44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Translate , please!</a:t>
            </a:r>
            <a:endParaRPr lang="ru-RU" sz="4400" b="1" i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i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imes New Roman" pitchFamily="18" charset="0"/>
              </a:rPr>
              <a:t>             </a:t>
            </a: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 smtClean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39552" y="1700808"/>
            <a:ext cx="8712968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48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87624" y="2348880"/>
            <a:ext cx="7128792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9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43608" y="3933056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ru-RU" sz="44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55576" y="4725144"/>
            <a:ext cx="7416824" cy="1224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i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A NURSE</a:t>
            </a:r>
            <a:endParaRPr lang="ru-RU" sz="6000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" name="Рисунок 14" descr="85731725_8d6e91b1a615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39" y="1500635"/>
            <a:ext cx="2857500" cy="32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759</Words>
  <Application>Microsoft Office PowerPoint</Application>
  <PresentationFormat>Экран (4:3)</PresentationFormat>
  <Paragraphs>310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</dc:title>
  <dc:subject>Существительное</dc:subject>
  <dc:creator>Олифирова Татьяна Ивановна</dc:creator>
  <cp:lastModifiedBy>W7</cp:lastModifiedBy>
  <cp:revision>236</cp:revision>
  <dcterms:created xsi:type="dcterms:W3CDTF">2015-03-05T16:08:59Z</dcterms:created>
  <dcterms:modified xsi:type="dcterms:W3CDTF">2017-01-11T19:56:37Z</dcterms:modified>
</cp:coreProperties>
</file>