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1103" r:id="rId3"/>
    <p:sldId id="1104" r:id="rId4"/>
    <p:sldId id="1105" r:id="rId5"/>
    <p:sldId id="1106" r:id="rId6"/>
    <p:sldId id="1107" r:id="rId7"/>
    <p:sldId id="1108" r:id="rId8"/>
    <p:sldId id="1109" r:id="rId9"/>
    <p:sldId id="1111" r:id="rId10"/>
    <p:sldId id="1110" r:id="rId11"/>
    <p:sldId id="1098" r:id="rId12"/>
    <p:sldId id="1099" r:id="rId13"/>
    <p:sldId id="1100" r:id="rId14"/>
    <p:sldId id="1101" r:id="rId15"/>
    <p:sldId id="1102" r:id="rId16"/>
    <p:sldId id="1097" r:id="rId17"/>
    <p:sldId id="837" r:id="rId18"/>
    <p:sldId id="1089" r:id="rId19"/>
    <p:sldId id="842" r:id="rId20"/>
    <p:sldId id="1029" r:id="rId21"/>
    <p:sldId id="993" r:id="rId22"/>
    <p:sldId id="690" r:id="rId23"/>
    <p:sldId id="317" r:id="rId24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6213"/>
    <a:srgbClr val="179538"/>
    <a:srgbClr val="3622AE"/>
    <a:srgbClr val="FF3300"/>
    <a:srgbClr val="FF5050"/>
    <a:srgbClr val="148A3B"/>
    <a:srgbClr val="546BDC"/>
    <a:srgbClr val="5895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208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32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919217821020511E-2"/>
          <c:y val="7.3793088595709128E-2"/>
          <c:w val="0.81318791417717717"/>
          <c:h val="0.7649143935184586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Нарушения, допущенные участниками ГИА
(удаленные участники)</c:v>
                </c:pt>
              </c:strCache>
            </c:strRef>
          </c:tx>
          <c:spPr>
            <a:ln w="19050"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c:spPr>
          <c:explosion val="10"/>
          <c:dPt>
            <c:idx val="0"/>
            <c:bubble3D val="0"/>
            <c:spPr>
              <a:solidFill>
                <a:srgbClr val="92D050"/>
              </a:solidFill>
              <a:ln w="31750">
                <a:solidFill>
                  <a:schemeClr val="accent3">
                    <a:lumMod val="50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1-F7B9-4819-AD7F-07C0F6C61E0F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 w="31750">
                <a:solidFill>
                  <a:srgbClr val="DBD614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3-F7B9-4819-AD7F-07C0F6C61E0F}"/>
              </c:ext>
            </c:extLst>
          </c:dPt>
          <c:dPt>
            <c:idx val="2"/>
            <c:bubble3D val="0"/>
            <c:spPr>
              <a:solidFill>
                <a:srgbClr val="33CCFF"/>
              </a:solidFill>
              <a:ln w="31750">
                <a:solidFill>
                  <a:srgbClr val="0070C0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5-F7B9-4819-AD7F-07C0F6C61E0F}"/>
              </c:ext>
            </c:extLst>
          </c:dPt>
          <c:dLbls>
            <c:dLbl>
              <c:idx val="0"/>
              <c:layout>
                <c:manualLayout>
                  <c:x val="-0.12759312919214158"/>
                  <c:y val="0.154237079343748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7B9-4819-AD7F-07C0F6C61E0F}"/>
                </c:ext>
              </c:extLst>
            </c:dLbl>
            <c:dLbl>
              <c:idx val="1"/>
              <c:layout>
                <c:manualLayout>
                  <c:x val="0.46675757653463062"/>
                  <c:y val="-4.01771138878480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7B9-4819-AD7F-07C0F6C61E0F}"/>
                </c:ext>
              </c:extLst>
            </c:dLbl>
            <c:dLbl>
              <c:idx val="2"/>
              <c:layout>
                <c:manualLayout>
                  <c:x val="4.2193876002710989E-2"/>
                  <c:y val="0.10008830121283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7B9-4819-AD7F-07C0F6C61E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3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Наличие средства связи (мобильного телефона)</c:v>
                </c:pt>
                <c:pt idx="1">
                  <c:v>Наличие справочного материала (шпаргалки)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7B9-4819-AD7F-07C0F6C61E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entury Gothic" panose="020B0502020202020204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3149195302305343E-2"/>
          <c:y val="5.6131607922641144E-2"/>
          <c:w val="0.70153170741576221"/>
          <c:h val="0.7214662661902895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Нарушения, допущенные участниками ГИА
(удаленные участники)</c:v>
                </c:pt>
              </c:strCache>
            </c:strRef>
          </c:tx>
          <c:spPr>
            <a:ln w="19050"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c:spPr>
          <c:explosion val="10"/>
          <c:dPt>
            <c:idx val="0"/>
            <c:bubble3D val="0"/>
            <c:spPr>
              <a:solidFill>
                <a:srgbClr val="CC00FF"/>
              </a:solidFill>
              <a:ln w="31750">
                <a:solidFill>
                  <a:srgbClr val="6600CC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1-D334-4274-8540-0AAD974EC739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 w="31750">
                <a:solidFill>
                  <a:srgbClr val="DBD614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3-D334-4274-8540-0AAD974EC739}"/>
              </c:ext>
            </c:extLst>
          </c:dPt>
          <c:dPt>
            <c:idx val="2"/>
            <c:bubble3D val="0"/>
            <c:spPr>
              <a:solidFill>
                <a:srgbClr val="33CCFF"/>
              </a:solidFill>
              <a:ln w="31750">
                <a:solidFill>
                  <a:srgbClr val="0070C0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5-D334-4274-8540-0AAD974EC739}"/>
              </c:ext>
            </c:extLst>
          </c:dPt>
          <c:dLbls>
            <c:dLbl>
              <c:idx val="0"/>
              <c:layout>
                <c:manualLayout>
                  <c:x val="-0.16248540821590782"/>
                  <c:y val="5.79617150575622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D334-4274-8540-0AAD974EC739}"/>
                </c:ext>
              </c:extLst>
            </c:dLbl>
            <c:dLbl>
              <c:idx val="1"/>
              <c:layout>
                <c:manualLayout>
                  <c:x val="0.17133414932680538"/>
                  <c:y val="-0.118948017134263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334-4274-8540-0AAD974EC739}"/>
                </c:ext>
              </c:extLst>
            </c:dLbl>
            <c:dLbl>
              <c:idx val="2"/>
              <c:layout>
                <c:manualLayout>
                  <c:x val="4.2193876002710989E-2"/>
                  <c:y val="0.10008830121283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D334-4274-8540-0AAD974EC7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Наличие средства связи (мобильного телефона)</c:v>
                </c:pt>
                <c:pt idx="1">
                  <c:v>Наличие справочного материала (шпаргалки)</c:v>
                </c:pt>
                <c:pt idx="2">
                  <c:v>Наличие электронно-вычислительной техники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</c:v>
                </c:pt>
                <c:pt idx="1">
                  <c:v>7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334-4274-8540-0AAD974EC7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Century Gothic" panose="020B0502020202020204" pitchFamily="34" charset="0"/>
        </a:defRPr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AD8A33-8092-4967-940D-5BA99178A3AD}" type="doc">
      <dgm:prSet loTypeId="urn:microsoft.com/office/officeart/2005/8/layout/hList7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729AC7-A6B8-47AC-B80F-E7784B8F6E7E}">
      <dgm:prSet custT="1"/>
      <dgm:spPr/>
      <dgm:t>
        <a:bodyPr/>
        <a:lstStyle/>
        <a:p>
          <a:pPr algn="ctr" rtl="0"/>
          <a:r>
            <a:rPr lang="ru-RU" sz="2400" b="0" i="0" baseline="0" dirty="0" smtClean="0"/>
            <a:t>Поэтапное внедрение технологии сканирования ЭМ в аудиториях</a:t>
          </a:r>
          <a:endParaRPr lang="ru-RU" sz="2400" dirty="0"/>
        </a:p>
      </dgm:t>
    </dgm:pt>
    <dgm:pt modelId="{8EB78818-941A-485A-ADE5-A105DEFAEB7B}" type="parTrans" cxnId="{15C59C5C-8430-414F-9044-D164583EB2DE}">
      <dgm:prSet/>
      <dgm:spPr/>
      <dgm:t>
        <a:bodyPr/>
        <a:lstStyle/>
        <a:p>
          <a:pPr algn="ctr"/>
          <a:endParaRPr lang="ru-RU" sz="1050"/>
        </a:p>
      </dgm:t>
    </dgm:pt>
    <dgm:pt modelId="{822F6725-E66E-4329-AC0A-B68D2C572F40}" type="sibTrans" cxnId="{15C59C5C-8430-414F-9044-D164583EB2DE}">
      <dgm:prSet/>
      <dgm:spPr/>
      <dgm:t>
        <a:bodyPr/>
        <a:lstStyle/>
        <a:p>
          <a:pPr algn="ctr"/>
          <a:endParaRPr lang="ru-RU" sz="1050"/>
        </a:p>
      </dgm:t>
    </dgm:pt>
    <dgm:pt modelId="{1DA9E046-5EBF-4413-A319-331A483CEB92}">
      <dgm:prSet custT="1"/>
      <dgm:spPr/>
      <dgm:t>
        <a:bodyPr/>
        <a:lstStyle/>
        <a:p>
          <a:pPr algn="ctr" rtl="0"/>
          <a:r>
            <a:rPr lang="ru-RU" sz="2400" b="0" i="0" baseline="0" dirty="0" smtClean="0"/>
            <a:t>Онлайн-видеонаблюдение (</a:t>
          </a:r>
          <a:r>
            <a:rPr lang="ru-RU" sz="2400" b="0" i="0" baseline="0" dirty="0" smtClean="0"/>
            <a:t>не ниже уровня 2018 года)</a:t>
          </a:r>
          <a:endParaRPr lang="ru-RU" sz="2400" dirty="0"/>
        </a:p>
      </dgm:t>
    </dgm:pt>
    <dgm:pt modelId="{6714DE1D-5E22-48A4-B85E-1853A6E553A7}" type="parTrans" cxnId="{20A4DCD3-4D42-428A-AE0A-C34C41301D4B}">
      <dgm:prSet/>
      <dgm:spPr/>
      <dgm:t>
        <a:bodyPr/>
        <a:lstStyle/>
        <a:p>
          <a:pPr algn="ctr"/>
          <a:endParaRPr lang="ru-RU" sz="1050"/>
        </a:p>
      </dgm:t>
    </dgm:pt>
    <dgm:pt modelId="{083E1AAB-E735-4B2F-84D3-770D38B22ABF}" type="sibTrans" cxnId="{20A4DCD3-4D42-428A-AE0A-C34C41301D4B}">
      <dgm:prSet/>
      <dgm:spPr/>
      <dgm:t>
        <a:bodyPr/>
        <a:lstStyle/>
        <a:p>
          <a:pPr algn="ctr"/>
          <a:endParaRPr lang="ru-RU" sz="1050"/>
        </a:p>
      </dgm:t>
    </dgm:pt>
    <dgm:pt modelId="{41511624-2133-4329-AA31-AF6AD5BFD899}">
      <dgm:prSet custT="1"/>
      <dgm:spPr/>
      <dgm:t>
        <a:bodyPr/>
        <a:lstStyle/>
        <a:p>
          <a:pPr algn="ctr" rtl="0"/>
          <a:r>
            <a:rPr lang="ru-RU" sz="2400" b="0" i="0" baseline="0" dirty="0" smtClean="0"/>
            <a:t>Работа с результатами оценочных процедур</a:t>
          </a:r>
          <a:endParaRPr lang="ru-RU" sz="2400" dirty="0"/>
        </a:p>
      </dgm:t>
    </dgm:pt>
    <dgm:pt modelId="{1DE589B2-B5A9-41F6-A07F-F816CD1C9B3B}" type="parTrans" cxnId="{CE306587-8D69-43A9-BB83-3B367A43A577}">
      <dgm:prSet/>
      <dgm:spPr/>
      <dgm:t>
        <a:bodyPr/>
        <a:lstStyle/>
        <a:p>
          <a:pPr algn="ctr"/>
          <a:endParaRPr lang="ru-RU" sz="1050"/>
        </a:p>
      </dgm:t>
    </dgm:pt>
    <dgm:pt modelId="{F892CF36-D821-4360-847D-D3FEEF96F68E}" type="sibTrans" cxnId="{CE306587-8D69-43A9-BB83-3B367A43A577}">
      <dgm:prSet/>
      <dgm:spPr/>
      <dgm:t>
        <a:bodyPr/>
        <a:lstStyle/>
        <a:p>
          <a:pPr algn="ctr"/>
          <a:endParaRPr lang="ru-RU" sz="1050"/>
        </a:p>
      </dgm:t>
    </dgm:pt>
    <dgm:pt modelId="{7EE22960-784D-41C5-9515-D68FCF03AE47}">
      <dgm:prSet custT="1"/>
      <dgm:spPr/>
      <dgm:t>
        <a:bodyPr/>
        <a:lstStyle/>
        <a:p>
          <a:pPr algn="ctr" rtl="0"/>
          <a:r>
            <a:rPr lang="ru-RU" sz="2400" b="0" i="0" baseline="0" dirty="0" smtClean="0"/>
            <a:t>Формирование списка школ с недостоверными результатами</a:t>
          </a:r>
          <a:endParaRPr lang="ru-RU" sz="2400" dirty="0"/>
        </a:p>
      </dgm:t>
    </dgm:pt>
    <dgm:pt modelId="{4EA706C5-37B3-4589-9041-CF865E775BCB}" type="parTrans" cxnId="{D5D6113E-5B33-4F62-9BB4-36E6C9BC123B}">
      <dgm:prSet/>
      <dgm:spPr/>
      <dgm:t>
        <a:bodyPr/>
        <a:lstStyle/>
        <a:p>
          <a:pPr algn="ctr"/>
          <a:endParaRPr lang="ru-RU" sz="1050"/>
        </a:p>
      </dgm:t>
    </dgm:pt>
    <dgm:pt modelId="{61D18D12-3E75-4ACA-AECB-C2A8485D6687}" type="sibTrans" cxnId="{D5D6113E-5B33-4F62-9BB4-36E6C9BC123B}">
      <dgm:prSet/>
      <dgm:spPr/>
      <dgm:t>
        <a:bodyPr/>
        <a:lstStyle/>
        <a:p>
          <a:pPr algn="ctr"/>
          <a:endParaRPr lang="ru-RU" sz="1050"/>
        </a:p>
      </dgm:t>
    </dgm:pt>
    <dgm:pt modelId="{3BD855DE-0A99-45A0-B8D1-513CD6D60728}" type="pres">
      <dgm:prSet presAssocID="{A1AD8A33-8092-4967-940D-5BA99178A3A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2F9388-EB35-4D32-9CEE-FEF6AED8E7D2}" type="pres">
      <dgm:prSet presAssocID="{A1AD8A33-8092-4967-940D-5BA99178A3AD}" presName="fgShape" presStyleLbl="fgShp" presStyleIdx="0" presStyleCnt="1"/>
      <dgm:spPr/>
      <dgm:t>
        <a:bodyPr/>
        <a:lstStyle/>
        <a:p>
          <a:endParaRPr lang="ru-RU"/>
        </a:p>
      </dgm:t>
    </dgm:pt>
    <dgm:pt modelId="{343DB716-E0F7-4E3A-91AA-1A724D357A38}" type="pres">
      <dgm:prSet presAssocID="{A1AD8A33-8092-4967-940D-5BA99178A3AD}" presName="linComp" presStyleCnt="0"/>
      <dgm:spPr/>
      <dgm:t>
        <a:bodyPr/>
        <a:lstStyle/>
        <a:p>
          <a:endParaRPr lang="ru-RU"/>
        </a:p>
      </dgm:t>
    </dgm:pt>
    <dgm:pt modelId="{2D452184-D43C-4163-AF9D-943CF76CADB5}" type="pres">
      <dgm:prSet presAssocID="{07729AC7-A6B8-47AC-B80F-E7784B8F6E7E}" presName="compNode" presStyleCnt="0"/>
      <dgm:spPr/>
      <dgm:t>
        <a:bodyPr/>
        <a:lstStyle/>
        <a:p>
          <a:endParaRPr lang="ru-RU"/>
        </a:p>
      </dgm:t>
    </dgm:pt>
    <dgm:pt modelId="{482F1107-A68A-4B84-AD33-886139C2F757}" type="pres">
      <dgm:prSet presAssocID="{07729AC7-A6B8-47AC-B80F-E7784B8F6E7E}" presName="bkgdShape" presStyleLbl="node1" presStyleIdx="0" presStyleCnt="4"/>
      <dgm:spPr/>
      <dgm:t>
        <a:bodyPr/>
        <a:lstStyle/>
        <a:p>
          <a:endParaRPr lang="ru-RU"/>
        </a:p>
      </dgm:t>
    </dgm:pt>
    <dgm:pt modelId="{0CF91064-5D71-4590-B6A5-604033111E76}" type="pres">
      <dgm:prSet presAssocID="{07729AC7-A6B8-47AC-B80F-E7784B8F6E7E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4023B4-7F17-404E-8469-4437F234D1C1}" type="pres">
      <dgm:prSet presAssocID="{07729AC7-A6B8-47AC-B80F-E7784B8F6E7E}" presName="invisiNode" presStyleLbl="node1" presStyleIdx="0" presStyleCnt="4"/>
      <dgm:spPr/>
      <dgm:t>
        <a:bodyPr/>
        <a:lstStyle/>
        <a:p>
          <a:endParaRPr lang="ru-RU"/>
        </a:p>
      </dgm:t>
    </dgm:pt>
    <dgm:pt modelId="{0D2B61CD-D43E-4AD9-A862-2F97F610AE3E}" type="pres">
      <dgm:prSet presAssocID="{07729AC7-A6B8-47AC-B80F-E7784B8F6E7E}" presName="imagNode" presStyleLbl="fgImgPlace1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85DD3E5-0E5C-4AE6-B3F7-51759E4FDC2F}" type="pres">
      <dgm:prSet presAssocID="{822F6725-E66E-4329-AC0A-B68D2C572F40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15D2545-2924-4821-ABD7-6321794314F5}" type="pres">
      <dgm:prSet presAssocID="{1DA9E046-5EBF-4413-A319-331A483CEB92}" presName="compNode" presStyleCnt="0"/>
      <dgm:spPr/>
      <dgm:t>
        <a:bodyPr/>
        <a:lstStyle/>
        <a:p>
          <a:endParaRPr lang="ru-RU"/>
        </a:p>
      </dgm:t>
    </dgm:pt>
    <dgm:pt modelId="{98EC0B3B-33B2-4F16-A347-97AC9F563CB2}" type="pres">
      <dgm:prSet presAssocID="{1DA9E046-5EBF-4413-A319-331A483CEB92}" presName="bkgdShape" presStyleLbl="node1" presStyleIdx="1" presStyleCnt="4"/>
      <dgm:spPr/>
      <dgm:t>
        <a:bodyPr/>
        <a:lstStyle/>
        <a:p>
          <a:endParaRPr lang="ru-RU"/>
        </a:p>
      </dgm:t>
    </dgm:pt>
    <dgm:pt modelId="{1BC0F02C-C0FB-414A-8E87-C3DDE7528044}" type="pres">
      <dgm:prSet presAssocID="{1DA9E046-5EBF-4413-A319-331A483CEB92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F690CC-DA32-4981-8E68-88D001891A71}" type="pres">
      <dgm:prSet presAssocID="{1DA9E046-5EBF-4413-A319-331A483CEB92}" presName="invisiNode" presStyleLbl="node1" presStyleIdx="1" presStyleCnt="4"/>
      <dgm:spPr/>
      <dgm:t>
        <a:bodyPr/>
        <a:lstStyle/>
        <a:p>
          <a:endParaRPr lang="ru-RU"/>
        </a:p>
      </dgm:t>
    </dgm:pt>
    <dgm:pt modelId="{E9A1860E-AF06-4A48-AA99-26D07B6AF803}" type="pres">
      <dgm:prSet presAssocID="{1DA9E046-5EBF-4413-A319-331A483CEB92}" presName="imagNode" presStyleLbl="fgImgPlace1" presStyleIdx="1" presStyleCnt="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41D8299-068B-476F-AE17-D0ECFCF29EA8}" type="pres">
      <dgm:prSet presAssocID="{083E1AAB-E735-4B2F-84D3-770D38B22AB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73971DB-06B1-4E12-BF34-B768CD8189B1}" type="pres">
      <dgm:prSet presAssocID="{41511624-2133-4329-AA31-AF6AD5BFD899}" presName="compNode" presStyleCnt="0"/>
      <dgm:spPr/>
      <dgm:t>
        <a:bodyPr/>
        <a:lstStyle/>
        <a:p>
          <a:endParaRPr lang="ru-RU"/>
        </a:p>
      </dgm:t>
    </dgm:pt>
    <dgm:pt modelId="{7B301594-6D65-4FA8-BFAC-3981D546E984}" type="pres">
      <dgm:prSet presAssocID="{41511624-2133-4329-AA31-AF6AD5BFD899}" presName="bkgdShape" presStyleLbl="node1" presStyleIdx="2" presStyleCnt="4"/>
      <dgm:spPr/>
      <dgm:t>
        <a:bodyPr/>
        <a:lstStyle/>
        <a:p>
          <a:endParaRPr lang="ru-RU"/>
        </a:p>
      </dgm:t>
    </dgm:pt>
    <dgm:pt modelId="{2E9FA816-2016-4BC1-B551-9BF5FFCAE6C2}" type="pres">
      <dgm:prSet presAssocID="{41511624-2133-4329-AA31-AF6AD5BFD899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DA77CC-1FF8-40DB-BE0A-13621D42AA23}" type="pres">
      <dgm:prSet presAssocID="{41511624-2133-4329-AA31-AF6AD5BFD899}" presName="invisiNode" presStyleLbl="node1" presStyleIdx="2" presStyleCnt="4"/>
      <dgm:spPr/>
      <dgm:t>
        <a:bodyPr/>
        <a:lstStyle/>
        <a:p>
          <a:endParaRPr lang="ru-RU"/>
        </a:p>
      </dgm:t>
    </dgm:pt>
    <dgm:pt modelId="{CEFAB8DC-C2F3-4215-8143-AD2B2DBE9410}" type="pres">
      <dgm:prSet presAssocID="{41511624-2133-4329-AA31-AF6AD5BFD899}" presName="imagNode" presStyleLbl="fgImgPlace1" presStyleIdx="2" presStyleCnt="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9479F9B-2109-4A8B-8BD3-4C34325CB434}" type="pres">
      <dgm:prSet presAssocID="{F892CF36-D821-4360-847D-D3FEEF96F68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D362C4DB-AB09-4CC7-899E-76FF53449550}" type="pres">
      <dgm:prSet presAssocID="{7EE22960-784D-41C5-9515-D68FCF03AE47}" presName="compNode" presStyleCnt="0"/>
      <dgm:spPr/>
      <dgm:t>
        <a:bodyPr/>
        <a:lstStyle/>
        <a:p>
          <a:endParaRPr lang="ru-RU"/>
        </a:p>
      </dgm:t>
    </dgm:pt>
    <dgm:pt modelId="{9735162D-4B5C-4CF9-AE40-35D4625FAD8B}" type="pres">
      <dgm:prSet presAssocID="{7EE22960-784D-41C5-9515-D68FCF03AE47}" presName="bkgdShape" presStyleLbl="node1" presStyleIdx="3" presStyleCnt="4"/>
      <dgm:spPr/>
      <dgm:t>
        <a:bodyPr/>
        <a:lstStyle/>
        <a:p>
          <a:endParaRPr lang="ru-RU"/>
        </a:p>
      </dgm:t>
    </dgm:pt>
    <dgm:pt modelId="{A50FFF72-2DD4-4403-B01D-F65B4FD7C679}" type="pres">
      <dgm:prSet presAssocID="{7EE22960-784D-41C5-9515-D68FCF03AE47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D92D01-4D50-4794-BBF5-03B47BD126F9}" type="pres">
      <dgm:prSet presAssocID="{7EE22960-784D-41C5-9515-D68FCF03AE47}" presName="invisiNode" presStyleLbl="node1" presStyleIdx="3" presStyleCnt="4"/>
      <dgm:spPr/>
      <dgm:t>
        <a:bodyPr/>
        <a:lstStyle/>
        <a:p>
          <a:endParaRPr lang="ru-RU"/>
        </a:p>
      </dgm:t>
    </dgm:pt>
    <dgm:pt modelId="{736A6207-DACD-4760-B64F-BA61FC230AC9}" type="pres">
      <dgm:prSet presAssocID="{7EE22960-784D-41C5-9515-D68FCF03AE47}" presName="imagNode" presStyleLbl="fgImgPlace1" presStyleIdx="3" presStyleCnt="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8A0DB625-CE18-48AC-93D4-9042D17838F7}" type="presOf" srcId="{07729AC7-A6B8-47AC-B80F-E7784B8F6E7E}" destId="{482F1107-A68A-4B84-AD33-886139C2F757}" srcOrd="0" destOrd="0" presId="urn:microsoft.com/office/officeart/2005/8/layout/hList7"/>
    <dgm:cxn modelId="{AE0C2FD3-B29C-4357-BF91-EF7ADA0415EE}" type="presOf" srcId="{41511624-2133-4329-AA31-AF6AD5BFD899}" destId="{2E9FA816-2016-4BC1-B551-9BF5FFCAE6C2}" srcOrd="1" destOrd="0" presId="urn:microsoft.com/office/officeart/2005/8/layout/hList7"/>
    <dgm:cxn modelId="{A5A22FD7-A231-403F-8F22-A0541289BF03}" type="presOf" srcId="{7EE22960-784D-41C5-9515-D68FCF03AE47}" destId="{9735162D-4B5C-4CF9-AE40-35D4625FAD8B}" srcOrd="0" destOrd="0" presId="urn:microsoft.com/office/officeart/2005/8/layout/hList7"/>
    <dgm:cxn modelId="{716F09BE-45D0-43D7-AE6C-EC11C248829E}" type="presOf" srcId="{083E1AAB-E735-4B2F-84D3-770D38B22ABF}" destId="{941D8299-068B-476F-AE17-D0ECFCF29EA8}" srcOrd="0" destOrd="0" presId="urn:microsoft.com/office/officeart/2005/8/layout/hList7"/>
    <dgm:cxn modelId="{E84ADDBC-C1A6-4C22-BB9B-A527FF08B0A2}" type="presOf" srcId="{1DA9E046-5EBF-4413-A319-331A483CEB92}" destId="{98EC0B3B-33B2-4F16-A347-97AC9F563CB2}" srcOrd="0" destOrd="0" presId="urn:microsoft.com/office/officeart/2005/8/layout/hList7"/>
    <dgm:cxn modelId="{21206F2E-8399-431A-9C3E-6F62602141C1}" type="presOf" srcId="{7EE22960-784D-41C5-9515-D68FCF03AE47}" destId="{A50FFF72-2DD4-4403-B01D-F65B4FD7C679}" srcOrd="1" destOrd="0" presId="urn:microsoft.com/office/officeart/2005/8/layout/hList7"/>
    <dgm:cxn modelId="{D5D6113E-5B33-4F62-9BB4-36E6C9BC123B}" srcId="{A1AD8A33-8092-4967-940D-5BA99178A3AD}" destId="{7EE22960-784D-41C5-9515-D68FCF03AE47}" srcOrd="3" destOrd="0" parTransId="{4EA706C5-37B3-4589-9041-CF865E775BCB}" sibTransId="{61D18D12-3E75-4ACA-AECB-C2A8485D6687}"/>
    <dgm:cxn modelId="{98E610BD-CD61-41A3-A41F-D34FF3F70720}" type="presOf" srcId="{07729AC7-A6B8-47AC-B80F-E7784B8F6E7E}" destId="{0CF91064-5D71-4590-B6A5-604033111E76}" srcOrd="1" destOrd="0" presId="urn:microsoft.com/office/officeart/2005/8/layout/hList7"/>
    <dgm:cxn modelId="{15C59C5C-8430-414F-9044-D164583EB2DE}" srcId="{A1AD8A33-8092-4967-940D-5BA99178A3AD}" destId="{07729AC7-A6B8-47AC-B80F-E7784B8F6E7E}" srcOrd="0" destOrd="0" parTransId="{8EB78818-941A-485A-ADE5-A105DEFAEB7B}" sibTransId="{822F6725-E66E-4329-AC0A-B68D2C572F40}"/>
    <dgm:cxn modelId="{20A4DCD3-4D42-428A-AE0A-C34C41301D4B}" srcId="{A1AD8A33-8092-4967-940D-5BA99178A3AD}" destId="{1DA9E046-5EBF-4413-A319-331A483CEB92}" srcOrd="1" destOrd="0" parTransId="{6714DE1D-5E22-48A4-B85E-1853A6E553A7}" sibTransId="{083E1AAB-E735-4B2F-84D3-770D38B22ABF}"/>
    <dgm:cxn modelId="{24499A6E-F97B-4EB3-B153-D0CFF52E80CD}" type="presOf" srcId="{A1AD8A33-8092-4967-940D-5BA99178A3AD}" destId="{3BD855DE-0A99-45A0-B8D1-513CD6D60728}" srcOrd="0" destOrd="0" presId="urn:microsoft.com/office/officeart/2005/8/layout/hList7"/>
    <dgm:cxn modelId="{CE306587-8D69-43A9-BB83-3B367A43A577}" srcId="{A1AD8A33-8092-4967-940D-5BA99178A3AD}" destId="{41511624-2133-4329-AA31-AF6AD5BFD899}" srcOrd="2" destOrd="0" parTransId="{1DE589B2-B5A9-41F6-A07F-F816CD1C9B3B}" sibTransId="{F892CF36-D821-4360-847D-D3FEEF96F68E}"/>
    <dgm:cxn modelId="{E9303EF8-BF3C-40C1-B3D0-E179F94EA30B}" type="presOf" srcId="{41511624-2133-4329-AA31-AF6AD5BFD899}" destId="{7B301594-6D65-4FA8-BFAC-3981D546E984}" srcOrd="0" destOrd="0" presId="urn:microsoft.com/office/officeart/2005/8/layout/hList7"/>
    <dgm:cxn modelId="{B1088282-7F97-4AD8-8047-011AF553C14A}" type="presOf" srcId="{F892CF36-D821-4360-847D-D3FEEF96F68E}" destId="{29479F9B-2109-4A8B-8BD3-4C34325CB434}" srcOrd="0" destOrd="0" presId="urn:microsoft.com/office/officeart/2005/8/layout/hList7"/>
    <dgm:cxn modelId="{7C66E6D5-2AA1-4ADC-97A4-9DC8F6D004DD}" type="presOf" srcId="{1DA9E046-5EBF-4413-A319-331A483CEB92}" destId="{1BC0F02C-C0FB-414A-8E87-C3DDE7528044}" srcOrd="1" destOrd="0" presId="urn:microsoft.com/office/officeart/2005/8/layout/hList7"/>
    <dgm:cxn modelId="{6942DFA4-E0B0-4FDC-BD93-65D7B0E0959D}" type="presOf" srcId="{822F6725-E66E-4329-AC0A-B68D2C572F40}" destId="{885DD3E5-0E5C-4AE6-B3F7-51759E4FDC2F}" srcOrd="0" destOrd="0" presId="urn:microsoft.com/office/officeart/2005/8/layout/hList7"/>
    <dgm:cxn modelId="{979FB13B-DD02-42AA-A546-EC4387C3EACD}" type="presParOf" srcId="{3BD855DE-0A99-45A0-B8D1-513CD6D60728}" destId="{2B2F9388-EB35-4D32-9CEE-FEF6AED8E7D2}" srcOrd="0" destOrd="0" presId="urn:microsoft.com/office/officeart/2005/8/layout/hList7"/>
    <dgm:cxn modelId="{23AA0897-819D-4DE7-8E24-096EBD9EC234}" type="presParOf" srcId="{3BD855DE-0A99-45A0-B8D1-513CD6D60728}" destId="{343DB716-E0F7-4E3A-91AA-1A724D357A38}" srcOrd="1" destOrd="0" presId="urn:microsoft.com/office/officeart/2005/8/layout/hList7"/>
    <dgm:cxn modelId="{7B693543-14F1-4298-A87B-5D40AFBA7FA6}" type="presParOf" srcId="{343DB716-E0F7-4E3A-91AA-1A724D357A38}" destId="{2D452184-D43C-4163-AF9D-943CF76CADB5}" srcOrd="0" destOrd="0" presId="urn:microsoft.com/office/officeart/2005/8/layout/hList7"/>
    <dgm:cxn modelId="{DB4BE040-5BEC-46F2-9EEC-445B134947B8}" type="presParOf" srcId="{2D452184-D43C-4163-AF9D-943CF76CADB5}" destId="{482F1107-A68A-4B84-AD33-886139C2F757}" srcOrd="0" destOrd="0" presId="urn:microsoft.com/office/officeart/2005/8/layout/hList7"/>
    <dgm:cxn modelId="{F1AF7B92-E605-49AA-AF5C-E189E473DE51}" type="presParOf" srcId="{2D452184-D43C-4163-AF9D-943CF76CADB5}" destId="{0CF91064-5D71-4590-B6A5-604033111E76}" srcOrd="1" destOrd="0" presId="urn:microsoft.com/office/officeart/2005/8/layout/hList7"/>
    <dgm:cxn modelId="{901CB695-CC3A-40BF-A0D9-4C282F2243E0}" type="presParOf" srcId="{2D452184-D43C-4163-AF9D-943CF76CADB5}" destId="{184023B4-7F17-404E-8469-4437F234D1C1}" srcOrd="2" destOrd="0" presId="urn:microsoft.com/office/officeart/2005/8/layout/hList7"/>
    <dgm:cxn modelId="{98979B66-5D49-41B8-8819-B900003230DA}" type="presParOf" srcId="{2D452184-D43C-4163-AF9D-943CF76CADB5}" destId="{0D2B61CD-D43E-4AD9-A862-2F97F610AE3E}" srcOrd="3" destOrd="0" presId="urn:microsoft.com/office/officeart/2005/8/layout/hList7"/>
    <dgm:cxn modelId="{4DB7A49D-6009-4603-8443-5C80948F7313}" type="presParOf" srcId="{343DB716-E0F7-4E3A-91AA-1A724D357A38}" destId="{885DD3E5-0E5C-4AE6-B3F7-51759E4FDC2F}" srcOrd="1" destOrd="0" presId="urn:microsoft.com/office/officeart/2005/8/layout/hList7"/>
    <dgm:cxn modelId="{2E0A5FDC-08FD-40BF-B5C2-ED56D2FA3CB3}" type="presParOf" srcId="{343DB716-E0F7-4E3A-91AA-1A724D357A38}" destId="{815D2545-2924-4821-ABD7-6321794314F5}" srcOrd="2" destOrd="0" presId="urn:microsoft.com/office/officeart/2005/8/layout/hList7"/>
    <dgm:cxn modelId="{46744AE2-9424-41B5-89A6-B2190E85E027}" type="presParOf" srcId="{815D2545-2924-4821-ABD7-6321794314F5}" destId="{98EC0B3B-33B2-4F16-A347-97AC9F563CB2}" srcOrd="0" destOrd="0" presId="urn:microsoft.com/office/officeart/2005/8/layout/hList7"/>
    <dgm:cxn modelId="{89D0E040-4E74-463F-8F19-0F217FF9A819}" type="presParOf" srcId="{815D2545-2924-4821-ABD7-6321794314F5}" destId="{1BC0F02C-C0FB-414A-8E87-C3DDE7528044}" srcOrd="1" destOrd="0" presId="urn:microsoft.com/office/officeart/2005/8/layout/hList7"/>
    <dgm:cxn modelId="{AAF1A4B6-E56B-41D2-B91C-E278D3A2F9CD}" type="presParOf" srcId="{815D2545-2924-4821-ABD7-6321794314F5}" destId="{2CF690CC-DA32-4981-8E68-88D001891A71}" srcOrd="2" destOrd="0" presId="urn:microsoft.com/office/officeart/2005/8/layout/hList7"/>
    <dgm:cxn modelId="{03994374-D1D1-4A50-9270-7B9879C8124C}" type="presParOf" srcId="{815D2545-2924-4821-ABD7-6321794314F5}" destId="{E9A1860E-AF06-4A48-AA99-26D07B6AF803}" srcOrd="3" destOrd="0" presId="urn:microsoft.com/office/officeart/2005/8/layout/hList7"/>
    <dgm:cxn modelId="{8F176F62-A94D-4586-807F-6B945C020C63}" type="presParOf" srcId="{343DB716-E0F7-4E3A-91AA-1A724D357A38}" destId="{941D8299-068B-476F-AE17-D0ECFCF29EA8}" srcOrd="3" destOrd="0" presId="urn:microsoft.com/office/officeart/2005/8/layout/hList7"/>
    <dgm:cxn modelId="{00A52471-3CB7-480E-9521-4E1FC079B24C}" type="presParOf" srcId="{343DB716-E0F7-4E3A-91AA-1A724D357A38}" destId="{573971DB-06B1-4E12-BF34-B768CD8189B1}" srcOrd="4" destOrd="0" presId="urn:microsoft.com/office/officeart/2005/8/layout/hList7"/>
    <dgm:cxn modelId="{6D0E0EB7-ACCF-4C67-BE52-84FA4D1933D5}" type="presParOf" srcId="{573971DB-06B1-4E12-BF34-B768CD8189B1}" destId="{7B301594-6D65-4FA8-BFAC-3981D546E984}" srcOrd="0" destOrd="0" presId="urn:microsoft.com/office/officeart/2005/8/layout/hList7"/>
    <dgm:cxn modelId="{2954529E-CDD1-4FDB-80A7-3D686E599157}" type="presParOf" srcId="{573971DB-06B1-4E12-BF34-B768CD8189B1}" destId="{2E9FA816-2016-4BC1-B551-9BF5FFCAE6C2}" srcOrd="1" destOrd="0" presId="urn:microsoft.com/office/officeart/2005/8/layout/hList7"/>
    <dgm:cxn modelId="{81163985-8DC4-42AF-BDE7-1ECA3F542768}" type="presParOf" srcId="{573971DB-06B1-4E12-BF34-B768CD8189B1}" destId="{60DA77CC-1FF8-40DB-BE0A-13621D42AA23}" srcOrd="2" destOrd="0" presId="urn:microsoft.com/office/officeart/2005/8/layout/hList7"/>
    <dgm:cxn modelId="{FD8D2AC0-3481-4849-BB8F-BF3E8830030E}" type="presParOf" srcId="{573971DB-06B1-4E12-BF34-B768CD8189B1}" destId="{CEFAB8DC-C2F3-4215-8143-AD2B2DBE9410}" srcOrd="3" destOrd="0" presId="urn:microsoft.com/office/officeart/2005/8/layout/hList7"/>
    <dgm:cxn modelId="{524213F4-8481-42D4-B5AF-7980BA2BF1EE}" type="presParOf" srcId="{343DB716-E0F7-4E3A-91AA-1A724D357A38}" destId="{29479F9B-2109-4A8B-8BD3-4C34325CB434}" srcOrd="5" destOrd="0" presId="urn:microsoft.com/office/officeart/2005/8/layout/hList7"/>
    <dgm:cxn modelId="{4D9B8083-6B30-471F-9673-8830CC2F12F6}" type="presParOf" srcId="{343DB716-E0F7-4E3A-91AA-1A724D357A38}" destId="{D362C4DB-AB09-4CC7-899E-76FF53449550}" srcOrd="6" destOrd="0" presId="urn:microsoft.com/office/officeart/2005/8/layout/hList7"/>
    <dgm:cxn modelId="{3820DBDD-BBF5-489D-B328-975BE8F90D24}" type="presParOf" srcId="{D362C4DB-AB09-4CC7-899E-76FF53449550}" destId="{9735162D-4B5C-4CF9-AE40-35D4625FAD8B}" srcOrd="0" destOrd="0" presId="urn:microsoft.com/office/officeart/2005/8/layout/hList7"/>
    <dgm:cxn modelId="{FA75BE8A-61F3-4FA2-A585-403C155B835D}" type="presParOf" srcId="{D362C4DB-AB09-4CC7-899E-76FF53449550}" destId="{A50FFF72-2DD4-4403-B01D-F65B4FD7C679}" srcOrd="1" destOrd="0" presId="urn:microsoft.com/office/officeart/2005/8/layout/hList7"/>
    <dgm:cxn modelId="{3EE528FA-B55F-4573-8FE1-D55C158E9DE5}" type="presParOf" srcId="{D362C4DB-AB09-4CC7-899E-76FF53449550}" destId="{B4D92D01-4D50-4794-BBF5-03B47BD126F9}" srcOrd="2" destOrd="0" presId="urn:microsoft.com/office/officeart/2005/8/layout/hList7"/>
    <dgm:cxn modelId="{41C9313E-76B2-4E62-8D92-FA35C7BBCA40}" type="presParOf" srcId="{D362C4DB-AB09-4CC7-899E-76FF53449550}" destId="{736A6207-DACD-4760-B64F-BA61FC230AC9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2F1107-A68A-4B84-AD33-886139C2F757}">
      <dsp:nvSpPr>
        <dsp:cNvPr id="0" name=""/>
        <dsp:cNvSpPr/>
      </dsp:nvSpPr>
      <dsp:spPr>
        <a:xfrm>
          <a:off x="2617" y="0"/>
          <a:ext cx="2743514" cy="44663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i="0" kern="1200" baseline="0" dirty="0" smtClean="0"/>
            <a:t>Поэтапное внедрение технологии сканирования ЭМ в аудиториях</a:t>
          </a:r>
          <a:endParaRPr lang="ru-RU" sz="2400" kern="1200" dirty="0"/>
        </a:p>
      </dsp:txBody>
      <dsp:txXfrm>
        <a:off x="2617" y="1786550"/>
        <a:ext cx="2743514" cy="1786550"/>
      </dsp:txXfrm>
    </dsp:sp>
    <dsp:sp modelId="{0D2B61CD-D43E-4AD9-A862-2F97F610AE3E}">
      <dsp:nvSpPr>
        <dsp:cNvPr id="0" name=""/>
        <dsp:cNvSpPr/>
      </dsp:nvSpPr>
      <dsp:spPr>
        <a:xfrm>
          <a:off x="630722" y="267982"/>
          <a:ext cx="1487303" cy="1487303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EC0B3B-33B2-4F16-A347-97AC9F563CB2}">
      <dsp:nvSpPr>
        <dsp:cNvPr id="0" name=""/>
        <dsp:cNvSpPr/>
      </dsp:nvSpPr>
      <dsp:spPr>
        <a:xfrm>
          <a:off x="2828437" y="0"/>
          <a:ext cx="2743514" cy="44663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i="0" kern="1200" baseline="0" dirty="0" smtClean="0"/>
            <a:t>Онлайн-видеонаблюдение (</a:t>
          </a:r>
          <a:r>
            <a:rPr lang="ru-RU" sz="2400" b="0" i="0" kern="1200" baseline="0" dirty="0" smtClean="0"/>
            <a:t>не ниже уровня 2018 года)</a:t>
          </a:r>
          <a:endParaRPr lang="ru-RU" sz="2400" kern="1200" dirty="0"/>
        </a:p>
      </dsp:txBody>
      <dsp:txXfrm>
        <a:off x="2828437" y="1786550"/>
        <a:ext cx="2743514" cy="1786550"/>
      </dsp:txXfrm>
    </dsp:sp>
    <dsp:sp modelId="{E9A1860E-AF06-4A48-AA99-26D07B6AF803}">
      <dsp:nvSpPr>
        <dsp:cNvPr id="0" name=""/>
        <dsp:cNvSpPr/>
      </dsp:nvSpPr>
      <dsp:spPr>
        <a:xfrm>
          <a:off x="3456542" y="267982"/>
          <a:ext cx="1487303" cy="1487303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301594-6D65-4FA8-BFAC-3981D546E984}">
      <dsp:nvSpPr>
        <dsp:cNvPr id="0" name=""/>
        <dsp:cNvSpPr/>
      </dsp:nvSpPr>
      <dsp:spPr>
        <a:xfrm>
          <a:off x="5654256" y="0"/>
          <a:ext cx="2743514" cy="44663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i="0" kern="1200" baseline="0" dirty="0" smtClean="0"/>
            <a:t>Работа с результатами оценочных процедур</a:t>
          </a:r>
          <a:endParaRPr lang="ru-RU" sz="2400" kern="1200" dirty="0"/>
        </a:p>
      </dsp:txBody>
      <dsp:txXfrm>
        <a:off x="5654256" y="1786550"/>
        <a:ext cx="2743514" cy="1786550"/>
      </dsp:txXfrm>
    </dsp:sp>
    <dsp:sp modelId="{CEFAB8DC-C2F3-4215-8143-AD2B2DBE9410}">
      <dsp:nvSpPr>
        <dsp:cNvPr id="0" name=""/>
        <dsp:cNvSpPr/>
      </dsp:nvSpPr>
      <dsp:spPr>
        <a:xfrm>
          <a:off x="6282362" y="267982"/>
          <a:ext cx="1487303" cy="1487303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35162D-4B5C-4CF9-AE40-35D4625FAD8B}">
      <dsp:nvSpPr>
        <dsp:cNvPr id="0" name=""/>
        <dsp:cNvSpPr/>
      </dsp:nvSpPr>
      <dsp:spPr>
        <a:xfrm>
          <a:off x="8480076" y="0"/>
          <a:ext cx="2743514" cy="44663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i="0" kern="1200" baseline="0" dirty="0" smtClean="0"/>
            <a:t>Формирование списка школ с недостоверными результатами</a:t>
          </a:r>
          <a:endParaRPr lang="ru-RU" sz="2400" kern="1200" dirty="0"/>
        </a:p>
      </dsp:txBody>
      <dsp:txXfrm>
        <a:off x="8480076" y="1786550"/>
        <a:ext cx="2743514" cy="1786550"/>
      </dsp:txXfrm>
    </dsp:sp>
    <dsp:sp modelId="{736A6207-DACD-4760-B64F-BA61FC230AC9}">
      <dsp:nvSpPr>
        <dsp:cNvPr id="0" name=""/>
        <dsp:cNvSpPr/>
      </dsp:nvSpPr>
      <dsp:spPr>
        <a:xfrm>
          <a:off x="9108181" y="267982"/>
          <a:ext cx="1487303" cy="1487303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2F9388-EB35-4D32-9CEE-FEF6AED8E7D2}">
      <dsp:nvSpPr>
        <dsp:cNvPr id="0" name=""/>
        <dsp:cNvSpPr/>
      </dsp:nvSpPr>
      <dsp:spPr>
        <a:xfrm>
          <a:off x="449048" y="3573100"/>
          <a:ext cx="10328111" cy="669956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 altLang="ru-RU"/>
          </a:p>
        </p:txBody>
      </p:sp>
      <p:sp>
        <p:nvSpPr>
          <p:cNvPr id="368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2DEC980A-91F9-45C8-8428-354B4411E6CE}" type="datetimeFigureOut">
              <a:rPr lang="ru-RU" altLang="ru-RU"/>
              <a:pPr/>
              <a:t>17.09.2018</a:t>
            </a:fld>
            <a:endParaRPr lang="ru-RU" altLang="ru-RU"/>
          </a:p>
        </p:txBody>
      </p:sp>
      <p:sp>
        <p:nvSpPr>
          <p:cNvPr id="368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 altLang="ru-RU"/>
          </a:p>
        </p:txBody>
      </p:sp>
      <p:sp>
        <p:nvSpPr>
          <p:cNvPr id="368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D985E067-054A-4FE9-B505-6BB5D0354DF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DB8A452-57BF-483B-BF43-5A45BB230FBF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82D6D51C-00C2-4DEE-99A0-EAE9BDA1489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fipi.ru/oge-i-gve-9/gve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2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mtClean="0"/>
              <a:t>Вопросы,  требующие особого внимания в организации подготовки к проведению ГИА-9:</a:t>
            </a:r>
          </a:p>
          <a:p>
            <a:pPr eaLnBrk="1" hangingPunct="1"/>
            <a:r>
              <a:rPr lang="ru-RU" altLang="ru-RU" smtClean="0"/>
              <a:t>информационная и разъяснительная работа с участниками ГИА-9 и их родителями (законными представителями), </a:t>
            </a:r>
          </a:p>
          <a:p>
            <a:pPr eaLnBrk="1" hangingPunct="1"/>
            <a:r>
              <a:rPr lang="ru-RU" altLang="ru-RU" smtClean="0"/>
              <a:t>организация доставки участников ОГЭ при сдаче экзаменов по выбору в ППЭ,</a:t>
            </a:r>
          </a:p>
          <a:p>
            <a:pPr eaLnBrk="1" hangingPunct="1"/>
            <a:r>
              <a:rPr lang="ru-RU" altLang="ru-RU" smtClean="0"/>
              <a:t>техническое оснащение ППЭ по физике, информатике и ИКТ, иностранным языкам,</a:t>
            </a:r>
          </a:p>
          <a:p>
            <a:pPr eaLnBrk="1" hangingPunct="1"/>
            <a:r>
              <a:rPr lang="ru-RU" altLang="ru-RU" smtClean="0"/>
              <a:t>усиление  контроля со стороны Рособрнадзора за организацией  и проведением ОГЭ,</a:t>
            </a:r>
          </a:p>
          <a:p>
            <a:pPr eaLnBrk="1" hangingPunct="1"/>
            <a:r>
              <a:rPr lang="ru-RU" altLang="ru-RU" smtClean="0"/>
              <a:t>размещение на сайтах образовательных организаций информации для участников ГИА с ссылкой  на ознакомление с методическими материалами для подготовки и проведения ОГЭ, ГВЭ по всем учебным предметам</a:t>
            </a:r>
            <a:r>
              <a:rPr lang="ru-RU" altLang="ru-RU" u="sng" smtClean="0">
                <a:hlinkClick r:id="rId3"/>
              </a:rPr>
              <a:t> http://fipi.ru/ ; oge-i-gve-9/gve</a:t>
            </a:r>
            <a:endParaRPr lang="ru-RU" altLang="ru-RU" smtClean="0"/>
          </a:p>
          <a:p>
            <a:pPr eaLnBrk="1" hangingPunct="1"/>
            <a:r>
              <a:rPr lang="ru-RU" altLang="ru-RU" smtClean="0"/>
              <a:t>  - подготовка организаторов, включая    руководителей ППЭ  и работы по привлечению  общественных наблюдателей </a:t>
            </a:r>
          </a:p>
          <a:p>
            <a:pPr eaLnBrk="1" hangingPunct="1"/>
            <a:r>
              <a:rPr lang="ru-RU" altLang="ru-RU" smtClean="0"/>
              <a:t>Наша общая задача – обеспечить подготовку к ГИА на высоком уровне и выполнить установленные требования к прозрачности и честности проведения экзамена в полной мере.</a:t>
            </a:r>
          </a:p>
          <a:p>
            <a:pPr eaLnBrk="1" hangingPunct="1"/>
            <a:endParaRPr lang="ru-RU" alt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EF1EC2BF-8514-49A5-AF22-DF2CAEAE67BD}" type="slidenum">
              <a:rPr lang="ru-RU" altLang="ru-RU" sz="1200">
                <a:latin typeface="Calibri" panose="020F0502020204030204" pitchFamily="34" charset="0"/>
              </a:rPr>
              <a:pPr algn="r" eaLnBrk="1" hangingPunct="1"/>
              <a:t>19</a:t>
            </a:fld>
            <a:endParaRPr lang="ru-RU" altLang="ru-RU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D291B-8024-4DD3-8D41-E4628D4681CD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CC87A-5619-42C7-B5C8-095B64CBD91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53376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F9AA0-9E32-4066-B8F3-EA2BEDF26AC6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EBC344-96BC-4AC7-963E-5F7EECDD4DB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7913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5AB44-280E-4432-891D-B5E514CB44E3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81358B-E6F3-478A-9705-0120836294A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029596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EB146-4F24-40AC-81B9-438E53C21F1A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11484F-CA90-445B-8A51-7A91731ECBC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882285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+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73229119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+разъяснение+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Фигура"/>
          <p:cNvSpPr/>
          <p:nvPr/>
        </p:nvSpPr>
        <p:spPr>
          <a:xfrm rot="10800000">
            <a:off x="175829" y="5908408"/>
            <a:ext cx="761478" cy="7613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3980"/>
                </a:lnTo>
                <a:lnTo>
                  <a:pt x="17620" y="3980"/>
                </a:lnTo>
                <a:lnTo>
                  <a:pt x="1762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D5D5D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16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191" name="Группа"/>
          <p:cNvGrpSpPr/>
          <p:nvPr/>
        </p:nvGrpSpPr>
        <p:grpSpPr>
          <a:xfrm>
            <a:off x="10449409" y="-24245"/>
            <a:ext cx="1497743" cy="1194044"/>
            <a:chOff x="0" y="0"/>
            <a:chExt cx="2995484" cy="2388086"/>
          </a:xfrm>
        </p:grpSpPr>
        <p:sp>
          <p:nvSpPr>
            <p:cNvPr id="189" name="Прямоугольник"/>
            <p:cNvSpPr/>
            <p:nvPr/>
          </p:nvSpPr>
          <p:spPr>
            <a:xfrm>
              <a:off x="590304" y="0"/>
              <a:ext cx="1814860" cy="2113704"/>
            </a:xfrm>
            <a:prstGeom prst="rect">
              <a:avLst/>
            </a:prstGeom>
            <a:solidFill>
              <a:srgbClr val="CC232C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609600">
                <a:spcBef>
                  <a:spcPts val="350"/>
                </a:spcBef>
                <a:defRPr sz="28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90" name="logo.png" descr="logo.png"/>
            <p:cNvPicPr>
              <a:picLocks noChangeAspect="1"/>
            </p:cNvPicPr>
            <p:nvPr/>
          </p:nvPicPr>
          <p:blipFill>
            <a:blip r:embed="rId2">
              <a:extLst/>
            </a:blip>
            <a:srcRect b="23440"/>
            <a:stretch>
              <a:fillRect/>
            </a:stretch>
          </p:blipFill>
          <p:spPr>
            <a:xfrm>
              <a:off x="0" y="718551"/>
              <a:ext cx="2995485" cy="166953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92" name="Body Level One…"/>
          <p:cNvSpPr txBox="1">
            <a:spLocks noGrp="1"/>
          </p:cNvSpPr>
          <p:nvPr>
            <p:ph type="body" idx="1"/>
          </p:nvPr>
        </p:nvSpPr>
        <p:spPr>
          <a:xfrm>
            <a:off x="403481" y="1778924"/>
            <a:ext cx="11226208" cy="4466376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3" name="Текст 7"/>
          <p:cNvSpPr>
            <a:spLocks noGrp="1"/>
          </p:cNvSpPr>
          <p:nvPr>
            <p:ph type="body" sz="quarter" idx="13"/>
          </p:nvPr>
        </p:nvSpPr>
        <p:spPr>
          <a:xfrm>
            <a:off x="391524" y="1065574"/>
            <a:ext cx="10060682" cy="569735"/>
          </a:xfrm>
          <a:prstGeom prst="rect">
            <a:avLst/>
          </a:prstGeom>
        </p:spPr>
        <p:txBody>
          <a:bodyPr/>
          <a:lstStyle/>
          <a:p>
            <a:pPr>
              <a:defRPr sz="3700">
                <a:solidFill>
                  <a:srgbClr val="404040"/>
                </a:solidFill>
              </a:defRPr>
            </a:pPr>
            <a:endParaRPr/>
          </a:p>
        </p:txBody>
      </p:sp>
      <p:sp>
        <p:nvSpPr>
          <p:cNvPr id="194" name="Title Text"/>
          <p:cNvSpPr txBox="1">
            <a:spLocks noGrp="1"/>
          </p:cNvSpPr>
          <p:nvPr>
            <p:ph type="title"/>
          </p:nvPr>
        </p:nvSpPr>
        <p:spPr>
          <a:xfrm>
            <a:off x="391524" y="339869"/>
            <a:ext cx="8276393" cy="69512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2048595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F4859-B985-488D-8353-9FCE051DC837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FDCFC1-C8D9-484D-A439-135A1168FC1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23131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7E96D-E0EC-4655-A31D-5DCEDB78A450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76741C-A94C-436C-A72D-46D88CA66E8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66828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285C3-4AA2-4061-9BAF-4EE0AD260A84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B999DD-CC1C-4F10-B4E7-9DE39330242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73313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733E8-8EAE-41E3-B379-E652C5F3DE9E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151DE-DA25-4E45-9743-615D1EE62D7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7658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91318-7D2F-4217-B043-078DF1969F72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7E66B3-0926-446F-9F3F-9F82F327806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0347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8C766-327F-42EB-BAC1-8D08B53A4EB5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A4BAC4-A452-4108-A052-D625B18F39F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3672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EBECA-AE90-4F8B-AF31-61C8994BB569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6D48E6-175A-4814-8B8A-2F036A2CE24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385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0776D-2E41-48ED-A1A8-899E5DCE38CE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3BC39E-0DEE-4A18-9A0D-185E5933DCB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15692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AE7B080-D9A7-482C-8A75-48A4C33F7245}" type="datetimeFigureOut">
              <a:rPr lang="ru-RU"/>
              <a:pPr>
                <a:defRPr/>
              </a:pPr>
              <a:t>17.09.2018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4C6DE28-0603-4DE7-8715-E53F40EE5DC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  <p:sldLayoutId id="2147483661" r:id="rId13"/>
    <p:sldLayoutId id="2147483662" r:id="rId1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fipi.ru/oge-i-gve-9/gv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рямоугольник 1"/>
          <p:cNvSpPr>
            <a:spLocks noChangeArrowheads="1"/>
          </p:cNvSpPr>
          <p:nvPr/>
        </p:nvSpPr>
        <p:spPr bwMode="auto">
          <a:xfrm>
            <a:off x="522288" y="1709738"/>
            <a:ext cx="1082675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400" b="1" dirty="0">
                <a:solidFill>
                  <a:schemeClr val="hlin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Результаты</a:t>
            </a:r>
          </a:p>
          <a:p>
            <a:pPr algn="ctr" eaLnBrk="1" hangingPunct="1"/>
            <a:r>
              <a:rPr lang="ru-RU" altLang="ru-RU" sz="4400" b="1" dirty="0">
                <a:solidFill>
                  <a:schemeClr val="hlin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ГИА </a:t>
            </a:r>
            <a:r>
              <a:rPr lang="ru-RU" altLang="ru-RU" sz="4400" b="1" dirty="0" smtClean="0">
                <a:solidFill>
                  <a:schemeClr val="hlin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 </a:t>
            </a:r>
            <a:r>
              <a:rPr lang="ru-RU" altLang="ru-RU" sz="4400" b="1" dirty="0">
                <a:solidFill>
                  <a:schemeClr val="hlin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2018 году </a:t>
            </a:r>
            <a:endParaRPr lang="ru-RU" altLang="ru-RU" sz="4400" b="1" dirty="0" smtClean="0">
              <a:solidFill>
                <a:schemeClr val="hlin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 eaLnBrk="1" hangingPunct="1"/>
            <a:r>
              <a:rPr lang="ru-RU" altLang="ru-RU" sz="4400" b="1" dirty="0" smtClean="0">
                <a:solidFill>
                  <a:schemeClr val="hlin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 </a:t>
            </a:r>
            <a:r>
              <a:rPr lang="ru-RU" altLang="ru-RU" sz="4400" b="1" dirty="0">
                <a:solidFill>
                  <a:schemeClr val="hlin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Ростовской </a:t>
            </a:r>
            <a:r>
              <a:rPr lang="ru-RU" altLang="ru-RU" sz="4400" b="1" dirty="0" smtClean="0">
                <a:solidFill>
                  <a:schemeClr val="hlin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области</a:t>
            </a:r>
            <a:endParaRPr lang="ru-RU" altLang="ru-RU" sz="4400" b="1" dirty="0">
              <a:solidFill>
                <a:schemeClr val="hlin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51" name="TextBox 3"/>
          <p:cNvSpPr txBox="1">
            <a:spLocks noChangeArrowheads="1"/>
          </p:cNvSpPr>
          <p:nvPr/>
        </p:nvSpPr>
        <p:spPr bwMode="auto">
          <a:xfrm>
            <a:off x="4471988" y="6326188"/>
            <a:ext cx="3200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i="1">
                <a:latin typeface="Cambria" panose="02040503050406030204" pitchFamily="18" charset="0"/>
              </a:rPr>
              <a:t>2018 г.</a:t>
            </a:r>
          </a:p>
        </p:txBody>
      </p:sp>
      <p:sp>
        <p:nvSpPr>
          <p:cNvPr id="2052" name="Прямоугольник 2"/>
          <p:cNvSpPr>
            <a:spLocks noChangeArrowheads="1"/>
          </p:cNvSpPr>
          <p:nvPr/>
        </p:nvSpPr>
        <p:spPr bwMode="auto">
          <a:xfrm>
            <a:off x="781050" y="4525963"/>
            <a:ext cx="10583863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endParaRPr lang="ru-RU" altLang="ru-RU" i="1" dirty="0">
              <a:latin typeface="Cambria" panose="02040503050406030204" pitchFamily="18" charset="0"/>
            </a:endParaRPr>
          </a:p>
          <a:p>
            <a:pPr algn="r" eaLnBrk="1" hangingPunct="1"/>
            <a:r>
              <a:rPr lang="ru-RU" altLang="ru-RU" i="1" dirty="0">
                <a:latin typeface="Cambria" panose="02040503050406030204" pitchFamily="18" charset="0"/>
              </a:rPr>
              <a:t>ГБУ РО «Ростовский областной центр </a:t>
            </a:r>
          </a:p>
          <a:p>
            <a:pPr algn="r" eaLnBrk="1" hangingPunct="1"/>
            <a:r>
              <a:rPr lang="ru-RU" altLang="ru-RU" i="1" dirty="0">
                <a:latin typeface="Cambria" panose="02040503050406030204" pitchFamily="18" charset="0"/>
              </a:rPr>
              <a:t>обработки информации в сфере образования»</a:t>
            </a:r>
            <a:endParaRPr lang="ru-RU" altLang="ru-RU" dirty="0">
              <a:latin typeface="Cambria" panose="02040503050406030204" pitchFamily="18" charset="0"/>
            </a:endParaRPr>
          </a:p>
        </p:txBody>
      </p:sp>
    </p:spTree>
  </p:cSld>
  <p:clrMapOvr>
    <a:masterClrMapping/>
  </p:clrMapOvr>
  <p:transition spd="slow" advTm="6935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1"/>
          <p:cNvSpPr>
            <a:spLocks noChangeArrowheads="1"/>
          </p:cNvSpPr>
          <p:nvPr/>
        </p:nvSpPr>
        <p:spPr bwMode="auto">
          <a:xfrm>
            <a:off x="384043" y="1259178"/>
            <a:ext cx="1113723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8855" tIns="54428" rIns="108855" bIns="54428" numCol="1" anchor="t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ru-RU" dirty="0">
                <a:latin typeface="Cambria" pitchFamily="18" charset="0"/>
              </a:rPr>
              <a:t>результаты ВПР показали </a:t>
            </a:r>
            <a:r>
              <a:rPr lang="ru-RU" dirty="0" smtClean="0">
                <a:latin typeface="Cambria" pitchFamily="18" charset="0"/>
              </a:rPr>
              <a:t>«</a:t>
            </a:r>
            <a:r>
              <a:rPr lang="ru-RU" b="1" dirty="0" smtClean="0">
                <a:latin typeface="Cambria" pitchFamily="18" charset="0"/>
              </a:rPr>
              <a:t>абсолютную готовность» школ</a:t>
            </a:r>
            <a:r>
              <a:rPr lang="ru-RU" dirty="0">
                <a:latin typeface="Cambria" pitchFamily="18" charset="0"/>
              </a:rPr>
              <a:t/>
            </a:r>
            <a:br>
              <a:rPr lang="ru-RU" dirty="0">
                <a:latin typeface="Cambria" pitchFamily="18" charset="0"/>
              </a:rPr>
            </a:br>
            <a:r>
              <a:rPr lang="ru-RU" dirty="0">
                <a:latin typeface="Cambria" pitchFamily="18" charset="0"/>
              </a:rPr>
              <a:t>к введению обязательного ЕГЭ по иностранному языку</a:t>
            </a:r>
          </a:p>
          <a:p>
            <a:pPr algn="l"/>
            <a:endParaRPr lang="ru-RU" dirty="0">
              <a:latin typeface="Cambria" pitchFamily="18" charset="0"/>
            </a:endParaRPr>
          </a:p>
          <a:p>
            <a:pPr algn="l"/>
            <a:endParaRPr lang="ru-RU" dirty="0">
              <a:latin typeface="Cambria" pitchFamily="18" charset="0"/>
            </a:endParaRPr>
          </a:p>
          <a:p>
            <a:pPr algn="l"/>
            <a:endParaRPr lang="ru-RU" dirty="0">
              <a:latin typeface="Cambria" pitchFamily="18" charset="0"/>
            </a:endParaRPr>
          </a:p>
          <a:p>
            <a:pPr algn="l"/>
            <a:endParaRPr lang="ru-RU" dirty="0">
              <a:latin typeface="Cambria" pitchFamily="18" charset="0"/>
            </a:endParaRPr>
          </a:p>
          <a:p>
            <a:pPr algn="l"/>
            <a:endParaRPr lang="ru-RU" dirty="0">
              <a:latin typeface="Cambria" pitchFamily="18" charset="0"/>
            </a:endParaRPr>
          </a:p>
          <a:p>
            <a:pPr algn="l"/>
            <a:endParaRPr lang="ru-RU" dirty="0">
              <a:latin typeface="Cambria" pitchFamily="18" charset="0"/>
            </a:endParaRPr>
          </a:p>
          <a:p>
            <a:pPr algn="l"/>
            <a:endParaRPr lang="ru-RU" dirty="0">
              <a:latin typeface="Cambria" pitchFamily="18" charset="0"/>
            </a:endParaRPr>
          </a:p>
          <a:p>
            <a:pPr algn="l"/>
            <a:endParaRPr lang="ru-RU" dirty="0">
              <a:latin typeface="Cambria" pitchFamily="18" charset="0"/>
            </a:endParaRPr>
          </a:p>
          <a:p>
            <a:pPr algn="l"/>
            <a:endParaRPr lang="ru-RU" dirty="0">
              <a:latin typeface="Cambria" pitchFamily="18" charset="0"/>
            </a:endParaRPr>
          </a:p>
          <a:p>
            <a:pPr algn="l"/>
            <a:endParaRPr lang="ru-RU" dirty="0">
              <a:latin typeface="Cambria" pitchFamily="18" charset="0"/>
            </a:endParaRPr>
          </a:p>
          <a:p>
            <a:pPr algn="l"/>
            <a:endParaRPr lang="ru-RU" dirty="0">
              <a:latin typeface="Cambr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00095" y="735958"/>
            <a:ext cx="11082745" cy="523220"/>
          </a:xfrm>
          <a:prstGeom prst="rect">
            <a:avLst/>
          </a:prstGeom>
        </p:spPr>
        <p:txBody>
          <a:bodyPr wrap="none" lIns="108855" tIns="54428" rIns="108855" bIns="54428">
            <a:noAutofit/>
          </a:bodyPr>
          <a:lstStyle/>
          <a:p>
            <a:pPr lvl="0" algn="l"/>
            <a:r>
              <a:rPr lang="ru-RU" altLang="ru-RU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Обязательный </a:t>
            </a:r>
            <a:r>
              <a:rPr lang="ru-RU" altLang="ru-RU" sz="30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ЕГЭ по иностранному языку</a:t>
            </a:r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160" y="2051266"/>
            <a:ext cx="9025003" cy="3168352"/>
          </a:xfrm>
          <a:prstGeom prst="rect">
            <a:avLst/>
          </a:prstGeom>
          <a:noFill/>
          <a:ln w="6350">
            <a:solidFill>
              <a:schemeClr val="accent1">
                <a:lumMod val="25000"/>
              </a:schemeClr>
            </a:solidFill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84043" y="5219618"/>
            <a:ext cx="11374970" cy="1117887"/>
          </a:xfrm>
          <a:prstGeom prst="rect">
            <a:avLst/>
          </a:prstGeom>
        </p:spPr>
        <p:txBody>
          <a:bodyPr wrap="square" lIns="108855" tIns="54428" rIns="108855" bIns="54428">
            <a:spAutoFit/>
          </a:bodyPr>
          <a:lstStyle/>
          <a:p>
            <a:pPr algn="l"/>
            <a:r>
              <a:rPr lang="ru-RU" sz="2250" b="1" u="sng" dirty="0">
                <a:solidFill>
                  <a:srgbClr val="FF0000"/>
                </a:solidFill>
                <a:latin typeface="Cambria" pitchFamily="18" charset="0"/>
              </a:rPr>
              <a:t>необходимо</a:t>
            </a:r>
            <a:r>
              <a:rPr lang="ru-RU" sz="2250" dirty="0">
                <a:solidFill>
                  <a:srgbClr val="FF0000"/>
                </a:solidFill>
                <a:latin typeface="Cambria" pitchFamily="18" charset="0"/>
              </a:rPr>
              <a:t>:</a:t>
            </a:r>
          </a:p>
          <a:p>
            <a:pPr algn="just"/>
            <a:r>
              <a:rPr lang="ru-RU" sz="2150" b="1" dirty="0">
                <a:solidFill>
                  <a:srgbClr val="FF0000"/>
                </a:solidFill>
                <a:latin typeface="Cambria" pitchFamily="18" charset="0"/>
              </a:rPr>
              <a:t>начать работу по организационно-технологическому обеспечению проведения обязательного ЕГЭ по иностранным языкам в компьютерной форме</a:t>
            </a:r>
            <a:endParaRPr lang="ru-RU" b="1" dirty="0">
              <a:solidFill>
                <a:srgbClr val="FF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8260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56095" y="694833"/>
            <a:ext cx="9144000" cy="978729"/>
          </a:xfrm>
          <a:prstGeom prst="rect">
            <a:avLst/>
          </a:prstGeom>
          <a:noFill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n w="1905">
                  <a:solidFill>
                    <a:srgbClr val="CC0000"/>
                  </a:solidFill>
                </a:ln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Нарушения Порядка проведения ГИА</a:t>
            </a:r>
            <a:r>
              <a:rPr lang="en-US" sz="3200" b="1" dirty="0">
                <a:ln w="1905">
                  <a:solidFill>
                    <a:srgbClr val="CC0000"/>
                  </a:solidFill>
                </a:ln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-9</a:t>
            </a:r>
            <a:r>
              <a:rPr lang="ru-RU" sz="3200" b="1" dirty="0">
                <a:ln w="1905">
                  <a:solidFill>
                    <a:srgbClr val="CC0000"/>
                  </a:solidFill>
                </a:ln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 участниками ОГЭ</a:t>
            </a:r>
            <a:endParaRPr lang="en-US" sz="3200" b="1" dirty="0">
              <a:ln w="1905">
                <a:solidFill>
                  <a:srgbClr val="CC0000"/>
                </a:solidFill>
              </a:ln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entury Gothic" pitchFamily="34" charset="0"/>
            </a:endParaRPr>
          </a:p>
        </p:txBody>
      </p:sp>
      <p:graphicFrame>
        <p:nvGraphicFramePr>
          <p:cNvPr id="5" name="Диаграмма 4"/>
          <p:cNvGraphicFramePr/>
          <p:nvPr>
            <p:extLst/>
          </p:nvPr>
        </p:nvGraphicFramePr>
        <p:xfrm>
          <a:off x="1382966" y="1271605"/>
          <a:ext cx="5459620" cy="5804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8" name="Picture 4" descr="C:\Users\kadach_tg\Desktop\142237_mobile_512x5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70270">
            <a:off x="6989282" y="3662269"/>
            <a:ext cx="1022849" cy="1022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kadach_tg\Desktop\0_1146b0_759023cd_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4963">
            <a:off x="6282481" y="5399078"/>
            <a:ext cx="1019489" cy="110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kadach_tg\Desktop\5a8ad4ab9ea93161ae4ebe8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208" y="5537888"/>
            <a:ext cx="686651" cy="81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Соединительная линия уступом 15"/>
          <p:cNvCxnSpPr>
            <a:stCxn id="1028" idx="1"/>
          </p:cNvCxnSpPr>
          <p:nvPr/>
        </p:nvCxnSpPr>
        <p:spPr>
          <a:xfrm rot="10800000">
            <a:off x="5591945" y="3515572"/>
            <a:ext cx="1429711" cy="837187"/>
          </a:xfrm>
          <a:prstGeom prst="bentConnector3">
            <a:avLst>
              <a:gd name="adj1" fmla="val 39767"/>
            </a:avLst>
          </a:prstGeom>
          <a:ln w="22225"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>
            <a:stCxn id="1030" idx="1"/>
          </p:cNvCxnSpPr>
          <p:nvPr/>
        </p:nvCxnSpPr>
        <p:spPr>
          <a:xfrm rot="10800000">
            <a:off x="4367812" y="5349486"/>
            <a:ext cx="1917385" cy="551039"/>
          </a:xfrm>
          <a:prstGeom prst="bentConnector3">
            <a:avLst>
              <a:gd name="adj1" fmla="val 100233"/>
            </a:avLst>
          </a:prstGeom>
          <a:ln w="22225"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ик 49"/>
          <p:cNvSpPr/>
          <p:nvPr/>
        </p:nvSpPr>
        <p:spPr>
          <a:xfrm>
            <a:off x="8108760" y="4092146"/>
            <a:ext cx="2555776" cy="40011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ru-RU" sz="2000" dirty="0">
                <a:latin typeface="Century Gothic" panose="020B0502020202020204" pitchFamily="34" charset="0"/>
              </a:rPr>
              <a:t>город Донецк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7356360" y="5826214"/>
            <a:ext cx="3327969" cy="40011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ru-RU" sz="2000" dirty="0">
                <a:latin typeface="Century Gothic" panose="020B0502020202020204" pitchFamily="34" charset="0"/>
              </a:rPr>
              <a:t>Азовский район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7356356" y="5061713"/>
            <a:ext cx="3327971" cy="707886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ru-RU" sz="2000" dirty="0">
                <a:latin typeface="Century Gothic" panose="020B0502020202020204" pitchFamily="34" charset="0"/>
              </a:rPr>
              <a:t>город Ростов-на-Дону:</a:t>
            </a:r>
          </a:p>
          <a:p>
            <a:r>
              <a:rPr lang="ru-RU" sz="2000" dirty="0">
                <a:latin typeface="Century Gothic" panose="020B0502020202020204" pitchFamily="34" charset="0"/>
              </a:rPr>
              <a:t>Ворошиловский  район</a:t>
            </a:r>
          </a:p>
        </p:txBody>
      </p:sp>
      <p:sp>
        <p:nvSpPr>
          <p:cNvPr id="63" name="Заголовок 3"/>
          <p:cNvSpPr txBox="1">
            <a:spLocks/>
          </p:cNvSpPr>
          <p:nvPr/>
        </p:nvSpPr>
        <p:spPr>
          <a:xfrm>
            <a:off x="7183582" y="1712401"/>
            <a:ext cx="4132353" cy="584775"/>
          </a:xfrm>
          <a:prstGeom prst="rect">
            <a:avLst/>
          </a:prstGeom>
          <a:solidFill>
            <a:srgbClr val="FFFFFF">
              <a:alpha val="0"/>
            </a:srgbClr>
          </a:solidFill>
          <a:effectLst>
            <a:glow>
              <a:schemeClr val="accent1"/>
            </a:glow>
            <a:softEdge rad="635000"/>
          </a:effectLst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ru-RU" sz="3200" b="1" dirty="0">
                <a:ln w="1905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3 участникам ОГЭ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7071859" y="2298234"/>
            <a:ext cx="4355801" cy="12413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удалены за наличие запрещенных средств с повторным допуском</a:t>
            </a:r>
          </a:p>
          <a:p>
            <a:pPr algn="ctr"/>
            <a:r>
              <a:rPr lang="ru-RU" dirty="0">
                <a:latin typeface="Century Gothic" panose="020B0502020202020204" pitchFamily="34" charset="0"/>
              </a:rPr>
              <a:t>к сдаче ГИА-9 в сентябрьские сроки</a:t>
            </a:r>
          </a:p>
        </p:txBody>
      </p:sp>
    </p:spTree>
    <p:extLst>
      <p:ext uri="{BB962C8B-B14F-4D97-AF65-F5344CB8AC3E}">
        <p14:creationId xmlns:p14="http://schemas.microsoft.com/office/powerpoint/2010/main" val="17678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07885" y="592864"/>
            <a:ext cx="9144000" cy="978729"/>
          </a:xfrm>
          <a:prstGeom prst="rect">
            <a:avLst/>
          </a:prstGeom>
          <a:noFill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n w="1905">
                  <a:solidFill>
                    <a:srgbClr val="CC0000"/>
                  </a:solidFill>
                </a:ln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Нарушения Порядка проведения ГИА участниками ЕГЭ</a:t>
            </a:r>
            <a:endParaRPr lang="en-US" sz="3200" b="1" dirty="0">
              <a:ln w="1905">
                <a:solidFill>
                  <a:srgbClr val="CC0000"/>
                </a:solidFill>
              </a:ln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entury Gothic" pitchFamily="34" charset="0"/>
            </a:endParaRPr>
          </a:p>
        </p:txBody>
      </p:sp>
      <p:graphicFrame>
        <p:nvGraphicFramePr>
          <p:cNvPr id="5" name="Диаграмма 4"/>
          <p:cNvGraphicFramePr/>
          <p:nvPr>
            <p:extLst/>
          </p:nvPr>
        </p:nvGraphicFramePr>
        <p:xfrm>
          <a:off x="2004532" y="1053826"/>
          <a:ext cx="4942851" cy="48062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7" name="Picture 3" descr="C:\Users\kadach_tg\Desktop\calculator_yello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38741">
            <a:off x="1919143" y="1153035"/>
            <a:ext cx="838505" cy="896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kadach_tg\Desktop\142237_mobile_512x51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70270">
            <a:off x="5542341" y="3689257"/>
            <a:ext cx="1022849" cy="1022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kadach_tg\Desktop\0_1146b0_759023cd_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4963">
            <a:off x="1774493" y="3601663"/>
            <a:ext cx="1019489" cy="110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kadach_tg\Desktop\5a8ad4ab9ea93161ae4ebe8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7221" y="3740472"/>
            <a:ext cx="686651" cy="81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Соединительная линия уступом 6"/>
          <p:cNvCxnSpPr>
            <a:stCxn id="1027" idx="3"/>
          </p:cNvCxnSpPr>
          <p:nvPr/>
        </p:nvCxnSpPr>
        <p:spPr>
          <a:xfrm>
            <a:off x="2842452" y="1213076"/>
            <a:ext cx="1021301" cy="324752"/>
          </a:xfrm>
          <a:prstGeom prst="bentConnector3">
            <a:avLst>
              <a:gd name="adj1" fmla="val 101332"/>
            </a:avLst>
          </a:prstGeom>
          <a:ln w="22225"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 rot="16200000" flipV="1">
            <a:off x="5533011" y="2907561"/>
            <a:ext cx="638899" cy="631104"/>
          </a:xfrm>
          <a:prstGeom prst="bentConnector3">
            <a:avLst>
              <a:gd name="adj1" fmla="val 99615"/>
            </a:avLst>
          </a:prstGeom>
          <a:ln w="22225"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>
            <a:stCxn id="1031" idx="0"/>
          </p:cNvCxnSpPr>
          <p:nvPr/>
        </p:nvCxnSpPr>
        <p:spPr>
          <a:xfrm rot="5400000" flipH="1" flipV="1">
            <a:off x="2405090" y="3204666"/>
            <a:ext cx="351265" cy="720351"/>
          </a:xfrm>
          <a:prstGeom prst="bentConnector2">
            <a:avLst/>
          </a:prstGeom>
          <a:ln w="22225">
            <a:solidFill>
              <a:schemeClr val="bg1">
                <a:lumMod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7235415" y="4214230"/>
            <a:ext cx="2429068" cy="37959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dirty="0" err="1">
                <a:latin typeface="Century Gothic" panose="020B0502020202020204" pitchFamily="34" charset="0"/>
              </a:rPr>
              <a:t>Аксайский</a:t>
            </a:r>
            <a:r>
              <a:rPr lang="ru-RU" dirty="0">
                <a:latin typeface="Century Gothic" panose="020B0502020202020204" pitchFamily="34" charset="0"/>
              </a:rPr>
              <a:t> район</a:t>
            </a:r>
          </a:p>
        </p:txBody>
      </p:sp>
      <p:sp>
        <p:nvSpPr>
          <p:cNvPr id="1038" name="Овал 1037"/>
          <p:cNvSpPr/>
          <p:nvPr/>
        </p:nvSpPr>
        <p:spPr>
          <a:xfrm>
            <a:off x="9815805" y="4146476"/>
            <a:ext cx="587963" cy="504845"/>
          </a:xfrm>
          <a:prstGeom prst="ellipse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6371319" y="4926555"/>
            <a:ext cx="3293164" cy="37959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dirty="0">
                <a:latin typeface="Century Gothic" panose="020B0502020202020204" pitchFamily="34" charset="0"/>
              </a:rPr>
              <a:t>Константиновский район</a:t>
            </a:r>
          </a:p>
        </p:txBody>
      </p:sp>
      <p:sp>
        <p:nvSpPr>
          <p:cNvPr id="49" name="Овал 48"/>
          <p:cNvSpPr/>
          <p:nvPr/>
        </p:nvSpPr>
        <p:spPr>
          <a:xfrm>
            <a:off x="9815804" y="4858800"/>
            <a:ext cx="587963" cy="504845"/>
          </a:xfrm>
          <a:prstGeom prst="ellipse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6371319" y="5602315"/>
            <a:ext cx="3293164" cy="37959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dirty="0" err="1">
                <a:latin typeface="Century Gothic" panose="020B0502020202020204" pitchFamily="34" charset="0"/>
              </a:rPr>
              <a:t>Мартыновский</a:t>
            </a:r>
            <a:r>
              <a:rPr lang="ru-RU" dirty="0">
                <a:latin typeface="Century Gothic" panose="020B0502020202020204" pitchFamily="34" charset="0"/>
              </a:rPr>
              <a:t> район</a:t>
            </a:r>
          </a:p>
        </p:txBody>
      </p:sp>
      <p:sp>
        <p:nvSpPr>
          <p:cNvPr id="51" name="Овал 50"/>
          <p:cNvSpPr/>
          <p:nvPr/>
        </p:nvSpPr>
        <p:spPr>
          <a:xfrm>
            <a:off x="9815804" y="5542602"/>
            <a:ext cx="587963" cy="504845"/>
          </a:xfrm>
          <a:prstGeom prst="ellipse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6480042" y="6246442"/>
            <a:ext cx="3184443" cy="37959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dirty="0">
                <a:latin typeface="Century Gothic" panose="020B0502020202020204" pitchFamily="34" charset="0"/>
              </a:rPr>
              <a:t>Тарасовский район</a:t>
            </a:r>
          </a:p>
        </p:txBody>
      </p:sp>
      <p:sp>
        <p:nvSpPr>
          <p:cNvPr id="53" name="Овал 52"/>
          <p:cNvSpPr/>
          <p:nvPr/>
        </p:nvSpPr>
        <p:spPr>
          <a:xfrm>
            <a:off x="9815804" y="6182135"/>
            <a:ext cx="587963" cy="504845"/>
          </a:xfrm>
          <a:prstGeom prst="ellipse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7451439" y="1390689"/>
            <a:ext cx="2213044" cy="37959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dirty="0" err="1">
                <a:latin typeface="Century Gothic" panose="020B0502020202020204" pitchFamily="34" charset="0"/>
              </a:rPr>
              <a:t>Сальский</a:t>
            </a:r>
            <a:r>
              <a:rPr lang="ru-RU" dirty="0">
                <a:latin typeface="Century Gothic" panose="020B0502020202020204" pitchFamily="34" charset="0"/>
              </a:rPr>
              <a:t> район</a:t>
            </a:r>
          </a:p>
        </p:txBody>
      </p:sp>
      <p:sp>
        <p:nvSpPr>
          <p:cNvPr id="55" name="Овал 54"/>
          <p:cNvSpPr/>
          <p:nvPr/>
        </p:nvSpPr>
        <p:spPr>
          <a:xfrm>
            <a:off x="9815804" y="1374489"/>
            <a:ext cx="587963" cy="504845"/>
          </a:xfrm>
          <a:prstGeom prst="ellipse">
            <a:avLst/>
          </a:prstGeom>
          <a:solidFill>
            <a:srgbClr val="FF9999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5536904" y="1888002"/>
            <a:ext cx="4157261" cy="954108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dirty="0">
                <a:latin typeface="Century Gothic" panose="020B0502020202020204" pitchFamily="34" charset="0"/>
              </a:rPr>
              <a:t>город Ростов-на-Дону:</a:t>
            </a:r>
          </a:p>
          <a:p>
            <a:pPr algn="r"/>
            <a:r>
              <a:rPr lang="ru-RU" i="1" dirty="0" err="1">
                <a:latin typeface="Century Gothic" panose="020B0502020202020204" pitchFamily="34" charset="0"/>
              </a:rPr>
              <a:t>Лениинский</a:t>
            </a:r>
            <a:r>
              <a:rPr lang="ru-RU" i="1" dirty="0">
                <a:latin typeface="Century Gothic" panose="020B0502020202020204" pitchFamily="34" charset="0"/>
              </a:rPr>
              <a:t>, Первомайский, Пролетарский районы</a:t>
            </a:r>
          </a:p>
        </p:txBody>
      </p:sp>
      <p:sp>
        <p:nvSpPr>
          <p:cNvPr id="57" name="Овал 56"/>
          <p:cNvSpPr/>
          <p:nvPr/>
        </p:nvSpPr>
        <p:spPr>
          <a:xfrm>
            <a:off x="9815804" y="2138717"/>
            <a:ext cx="587963" cy="504845"/>
          </a:xfrm>
          <a:prstGeom prst="ellipse">
            <a:avLst/>
          </a:prstGeom>
          <a:solidFill>
            <a:srgbClr val="FF9999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7615533" y="2941191"/>
            <a:ext cx="2048951" cy="37959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dirty="0">
                <a:latin typeface="Century Gothic" panose="020B0502020202020204" pitchFamily="34" charset="0"/>
              </a:rPr>
              <a:t>город Зверево</a:t>
            </a:r>
          </a:p>
        </p:txBody>
      </p:sp>
      <p:sp>
        <p:nvSpPr>
          <p:cNvPr id="59" name="Овал 58"/>
          <p:cNvSpPr/>
          <p:nvPr/>
        </p:nvSpPr>
        <p:spPr>
          <a:xfrm>
            <a:off x="9815804" y="2854512"/>
            <a:ext cx="587963" cy="504845"/>
          </a:xfrm>
          <a:prstGeom prst="ellipse">
            <a:avLst/>
          </a:prstGeom>
          <a:solidFill>
            <a:srgbClr val="FFC000"/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6947383" y="3456963"/>
            <a:ext cx="2717100" cy="37959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dirty="0">
                <a:latin typeface="Century Gothic" panose="020B0502020202020204" pitchFamily="34" charset="0"/>
              </a:rPr>
              <a:t>город Новочеркасск</a:t>
            </a:r>
          </a:p>
        </p:txBody>
      </p:sp>
      <p:sp>
        <p:nvSpPr>
          <p:cNvPr id="61" name="Овал 60"/>
          <p:cNvSpPr/>
          <p:nvPr/>
        </p:nvSpPr>
        <p:spPr>
          <a:xfrm>
            <a:off x="9809017" y="3471158"/>
            <a:ext cx="587963" cy="504845"/>
          </a:xfrm>
          <a:prstGeom prst="ellipse">
            <a:avLst/>
          </a:prstGeom>
          <a:solidFill>
            <a:srgbClr val="FFC000"/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104" name="Заголовок 3"/>
          <p:cNvSpPr txBox="1">
            <a:spLocks/>
          </p:cNvSpPr>
          <p:nvPr/>
        </p:nvSpPr>
        <p:spPr>
          <a:xfrm>
            <a:off x="1947532" y="4858647"/>
            <a:ext cx="4132353" cy="584775"/>
          </a:xfrm>
          <a:prstGeom prst="rect">
            <a:avLst/>
          </a:prstGeom>
          <a:solidFill>
            <a:srgbClr val="FFFFFF">
              <a:alpha val="0"/>
            </a:srgbClr>
          </a:solidFill>
          <a:effectLst>
            <a:glow>
              <a:schemeClr val="accent1"/>
            </a:glow>
            <a:softEdge rad="635000"/>
          </a:effectLst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ru-RU" sz="3200" b="1" dirty="0">
                <a:ln w="1905">
                  <a:solidFill>
                    <a:srgbClr val="00206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2 участникам ГИА</a:t>
            </a:r>
          </a:p>
        </p:txBody>
      </p:sp>
      <p:sp>
        <p:nvSpPr>
          <p:cNvPr id="105" name="Прямоугольник 104"/>
          <p:cNvSpPr/>
          <p:nvPr/>
        </p:nvSpPr>
        <p:spPr>
          <a:xfrm>
            <a:off x="1835810" y="5444478"/>
            <a:ext cx="4355801" cy="954108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результаты ЕГЭ аннулированы</a:t>
            </a:r>
          </a:p>
          <a:p>
            <a:pPr algn="ctr"/>
            <a:r>
              <a:rPr lang="ru-RU" dirty="0">
                <a:latin typeface="Century Gothic" panose="020B0502020202020204" pitchFamily="34" charset="0"/>
              </a:rPr>
              <a:t>по итогам просмотра архива видеозаписей </a:t>
            </a:r>
          </a:p>
        </p:txBody>
      </p:sp>
    </p:spTree>
    <p:extLst>
      <p:ext uri="{BB962C8B-B14F-4D97-AF65-F5344CB8AC3E}">
        <p14:creationId xmlns:p14="http://schemas.microsoft.com/office/powerpoint/2010/main" val="178003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76179" y="641917"/>
            <a:ext cx="9144000" cy="941925"/>
          </a:xfrm>
          <a:prstGeom prst="rect">
            <a:avLst/>
          </a:prstGeom>
          <a:noFill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067" b="1" dirty="0">
                <a:ln w="1905">
                  <a:solidFill>
                    <a:srgbClr val="CC0000"/>
                  </a:solidFill>
                </a:ln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Нарушения Порядка проведения ГИА-9 лицами, привлекаемыми к проведению ОГЭ</a:t>
            </a:r>
            <a:endParaRPr lang="en-US" sz="3067" b="1" dirty="0">
              <a:ln w="1905">
                <a:solidFill>
                  <a:srgbClr val="CC0000"/>
                </a:solidFill>
              </a:ln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entury Gothic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547992" y="1502689"/>
            <a:ext cx="9144000" cy="480131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marL="285744" indent="-285744">
              <a:buFontTx/>
              <a:buChar char="-"/>
            </a:pPr>
            <a:r>
              <a:rPr lang="ru-RU" sz="2400" dirty="0">
                <a:latin typeface="Century Gothic" panose="020B0502020202020204" pitchFamily="34" charset="0"/>
              </a:rPr>
              <a:t>наличие «слепых зон»;</a:t>
            </a:r>
          </a:p>
          <a:p>
            <a:pPr marL="285744" indent="-285744">
              <a:buFontTx/>
              <a:buChar char="-"/>
            </a:pPr>
            <a:r>
              <a:rPr lang="ru-RU" sz="2400" dirty="0">
                <a:latin typeface="Century Gothic" panose="020B0502020202020204" pitchFamily="34" charset="0"/>
              </a:rPr>
              <a:t>нарушение информационной безопасности </a:t>
            </a:r>
            <a:br>
              <a:rPr lang="ru-RU" sz="2400" dirty="0">
                <a:latin typeface="Century Gothic" panose="020B0502020202020204" pitchFamily="34" charset="0"/>
              </a:rPr>
            </a:br>
            <a:r>
              <a:rPr lang="ru-RU" sz="2400" dirty="0">
                <a:latin typeface="Century Gothic" panose="020B0502020202020204" pitchFamily="34" charset="0"/>
              </a:rPr>
              <a:t>при хранении ЭМ;</a:t>
            </a:r>
          </a:p>
          <a:p>
            <a:pPr marL="285744" indent="-285744">
              <a:buFontTx/>
              <a:buChar char="-"/>
            </a:pPr>
            <a:r>
              <a:rPr lang="ru-RU" sz="2400" dirty="0">
                <a:latin typeface="Century Gothic" panose="020B0502020202020204" pitchFamily="34" charset="0"/>
              </a:rPr>
              <a:t>компьютеры в аудиториях находились в локальной сети и имели выход в сеть Интернет;</a:t>
            </a:r>
          </a:p>
          <a:p>
            <a:pPr marL="285744" indent="-285744">
              <a:buFontTx/>
              <a:buChar char="-"/>
            </a:pPr>
            <a:r>
              <a:rPr lang="ru-RU" sz="2400" dirty="0">
                <a:latin typeface="Century Gothic" panose="020B0502020202020204" pitchFamily="34" charset="0"/>
              </a:rPr>
              <a:t>нарушение регламента проведения ГИА организаторами в аудиториях: (фиксация времени начала и окончания экзамена, допуск участников </a:t>
            </a:r>
            <a:br>
              <a:rPr lang="ru-RU" sz="2400" dirty="0">
                <a:latin typeface="Century Gothic" panose="020B0502020202020204" pitchFamily="34" charset="0"/>
              </a:rPr>
            </a:br>
            <a:r>
              <a:rPr lang="ru-RU" sz="2400" dirty="0">
                <a:latin typeface="Century Gothic" panose="020B0502020202020204" pitchFamily="34" charset="0"/>
              </a:rPr>
              <a:t>в ППЭ);</a:t>
            </a:r>
          </a:p>
          <a:p>
            <a:pPr marL="285744" indent="-285744">
              <a:buFontTx/>
              <a:buChar char="-"/>
            </a:pPr>
            <a:r>
              <a:rPr lang="ru-RU" sz="2400" dirty="0">
                <a:latin typeface="Century Gothic" panose="020B0502020202020204" pitchFamily="34" charset="0"/>
              </a:rPr>
              <a:t>отсутствие сопровождения участников ГИА в пределах ППЭ;</a:t>
            </a:r>
          </a:p>
          <a:p>
            <a:pPr marL="285744" indent="-285744">
              <a:buFontTx/>
              <a:buChar char="-"/>
            </a:pPr>
            <a:r>
              <a:rPr lang="ru-RU" sz="2400" dirty="0">
                <a:latin typeface="Century Gothic" panose="020B0502020202020204" pitchFamily="34" charset="0"/>
              </a:rPr>
              <a:t>посторонние предметы на рабочих местах участников.</a:t>
            </a:r>
          </a:p>
          <a:p>
            <a:endParaRPr lang="ru-RU" dirty="0">
              <a:latin typeface="Century Gothic" panose="020B0502020202020204" pitchFamily="34" charset="0"/>
            </a:endParaRPr>
          </a:p>
        </p:txBody>
      </p:sp>
      <p:pic>
        <p:nvPicPr>
          <p:cNvPr id="16" name="Picture 3" descr="Q:\сектор мониторинга и оценки качества образования\Кадач Т.Г\Мои документы\Флэшка\Фото\ЕГЭ\Клипарты\sez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29" y="1804873"/>
            <a:ext cx="648071" cy="545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634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40037" y="654414"/>
            <a:ext cx="9144000" cy="941925"/>
          </a:xfrm>
          <a:prstGeom prst="rect">
            <a:avLst/>
          </a:prstGeom>
          <a:noFill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067" b="1" dirty="0">
                <a:ln w="1905">
                  <a:solidFill>
                    <a:srgbClr val="CC0000"/>
                  </a:solidFill>
                </a:ln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Нарушения Порядка проведения ЕГЭ лицами, привлекаемыми к проведению ГИА</a:t>
            </a:r>
            <a:endParaRPr lang="en-US" sz="3067" b="1" dirty="0">
              <a:ln w="1905">
                <a:solidFill>
                  <a:srgbClr val="CC0000"/>
                </a:solidFill>
              </a:ln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entury Gothic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8218417" y="1749405"/>
            <a:ext cx="2366661" cy="954108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>
                <a:latin typeface="Century Gothic" panose="020B0502020202020204" pitchFamily="34" charset="0"/>
              </a:rPr>
              <a:t>г. Батайск</a:t>
            </a:r>
          </a:p>
          <a:p>
            <a:pPr algn="ctr"/>
            <a:r>
              <a:rPr lang="ru-RU" b="1" dirty="0">
                <a:latin typeface="Century Gothic" panose="020B0502020202020204" pitchFamily="34" charset="0"/>
              </a:rPr>
              <a:t>г. Гуково</a:t>
            </a:r>
            <a:endParaRPr lang="ru-RU" b="1" i="1" dirty="0">
              <a:latin typeface="Century Gothic" panose="020B0502020202020204" pitchFamily="34" charset="0"/>
            </a:endParaRPr>
          </a:p>
          <a:p>
            <a:pPr algn="ctr"/>
            <a:endParaRPr lang="ru-RU" b="1" dirty="0">
              <a:latin typeface="Century Gothic" panose="020B05020202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202495" y="1589159"/>
            <a:ext cx="6009088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marL="285744" indent="-285744" algn="ctr">
              <a:buFontTx/>
              <a:buChar char="-"/>
            </a:pPr>
            <a:endParaRPr lang="ru-RU" dirty="0">
              <a:latin typeface="Century Gothic" panose="020B0502020202020204" pitchFamily="34" charset="0"/>
            </a:endParaRPr>
          </a:p>
          <a:p>
            <a:pPr algn="ctr"/>
            <a:r>
              <a:rPr lang="ru-RU" dirty="0">
                <a:latin typeface="Century Gothic" panose="020B0502020202020204" pitchFamily="34" charset="0"/>
              </a:rPr>
              <a:t>- нарушение порядка технологии печати ЭМ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208049" y="2694645"/>
            <a:ext cx="2366661" cy="37959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>
                <a:latin typeface="Century Gothic" panose="020B0502020202020204" pitchFamily="34" charset="0"/>
              </a:rPr>
              <a:t>г. Ростов-на-Дону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2265755" y="2610936"/>
            <a:ext cx="6009088" cy="92333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marL="285744" indent="-285744" algn="ctr">
              <a:buFontTx/>
              <a:buChar char="-"/>
            </a:pPr>
            <a:r>
              <a:rPr lang="ru-RU" dirty="0">
                <a:latin typeface="Century Gothic" panose="020B0502020202020204" pitchFamily="34" charset="0"/>
              </a:rPr>
              <a:t>отсутствие в ППЭ установленных</a:t>
            </a:r>
          </a:p>
          <a:p>
            <a:pPr algn="ctr"/>
            <a:r>
              <a:rPr lang="ru-RU" dirty="0">
                <a:latin typeface="Century Gothic" panose="020B0502020202020204" pitchFamily="34" charset="0"/>
              </a:rPr>
              <a:t>и подключенных систем подавления сигналов подвижной связи </a:t>
            </a:r>
          </a:p>
        </p:txBody>
      </p:sp>
      <p:pic>
        <p:nvPicPr>
          <p:cNvPr id="2050" name="Picture 2" descr="Q:\сектор мониторинга и оценки качества образования\Кадач Т.Г\Мои документы\Флэшка\Фото\ЕГЭ\Клипарты\Бланк_ЕГЭ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268" y="1749404"/>
            <a:ext cx="638952" cy="63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Q:\сектор мониторинга и оценки качества образования\Кадач Т.Г\Мои документы\Флэшка\Фото\ЕГЭ\Для презентаций_картинки\signal_jamm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777" y="2610938"/>
            <a:ext cx="607445" cy="944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Q:\сектор мониторинга и оценки качества образования\Кадач Т.Г\Мои документы\Флэшка\Фото\ЕГЭ\Клипарты\Anonymous_attention_Clipart_Fre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775" y="4548863"/>
            <a:ext cx="701216" cy="70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29783" y="3881928"/>
            <a:ext cx="5976664" cy="2585323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- отсутствие акта готовности ППЭ;</a:t>
            </a:r>
          </a:p>
          <a:p>
            <a:pPr lvl="0" algn="ctr"/>
            <a:r>
              <a:rPr lang="ru-RU" dirty="0">
                <a:solidFill>
                  <a:prstClr val="black"/>
                </a:solidFill>
                <a:latin typeface="Century Gothic" panose="020B0502020202020204" pitchFamily="34" charset="0"/>
              </a:rPr>
              <a:t>- явка руководителя образовательной организации в ППЭ после 08.00;</a:t>
            </a:r>
            <a:endParaRPr lang="ru-RU" dirty="0">
              <a:latin typeface="Century Gothic" panose="020B0502020202020204" pitchFamily="34" charset="0"/>
            </a:endParaRPr>
          </a:p>
          <a:p>
            <a:pPr marL="285744" indent="-285744" algn="ctr">
              <a:buFontTx/>
              <a:buChar char="-"/>
            </a:pPr>
            <a:r>
              <a:rPr lang="ru-RU" dirty="0">
                <a:latin typeface="Century Gothic" panose="020B0502020202020204" pitchFamily="34" charset="0"/>
              </a:rPr>
              <a:t>отсутствие в ППЭ в день экзамена лица, уполномоченного руководителем образовательной организации, в помещениях которой организован ППЭ</a:t>
            </a:r>
          </a:p>
          <a:p>
            <a:pPr marL="285744" indent="-285744" algn="ctr">
              <a:buFontTx/>
              <a:buChar char="-"/>
            </a:pPr>
            <a:r>
              <a:rPr lang="ru-RU" dirty="0">
                <a:latin typeface="Century Gothic" panose="020B0502020202020204" pitchFamily="34" charset="0"/>
              </a:rPr>
              <a:t>- отсутствие заполненной формы 12-04 МАШ</a:t>
            </a:r>
          </a:p>
          <a:p>
            <a:pPr marL="285744" indent="-285744" algn="ctr">
              <a:buFontTx/>
              <a:buChar char="-"/>
            </a:pPr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274843" y="4457993"/>
            <a:ext cx="2331616" cy="12413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 err="1">
                <a:latin typeface="Century Gothic" panose="020B0502020202020204" pitchFamily="34" charset="0"/>
              </a:rPr>
              <a:t>Мясниковский</a:t>
            </a:r>
            <a:r>
              <a:rPr lang="ru-RU" b="1" dirty="0">
                <a:latin typeface="Century Gothic" panose="020B0502020202020204" pitchFamily="34" charset="0"/>
              </a:rPr>
              <a:t> район</a:t>
            </a:r>
          </a:p>
          <a:p>
            <a:pPr algn="ctr"/>
            <a:endParaRPr lang="ru-RU" b="1" dirty="0">
              <a:latin typeface="Century Gothic" panose="020B0502020202020204" pitchFamily="34" charset="0"/>
            </a:endParaRPr>
          </a:p>
          <a:p>
            <a:pPr lvl="0" algn="ctr"/>
            <a:r>
              <a:rPr lang="ru-RU" b="1" dirty="0">
                <a:solidFill>
                  <a:prstClr val="black"/>
                </a:solidFill>
                <a:latin typeface="Century Gothic" panose="020B0502020202020204" pitchFamily="34" charset="0"/>
              </a:rPr>
              <a:t>г. Новочеркасск</a:t>
            </a:r>
          </a:p>
        </p:txBody>
      </p:sp>
    </p:spTree>
    <p:extLst>
      <p:ext uri="{BB962C8B-B14F-4D97-AF65-F5344CB8AC3E}">
        <p14:creationId xmlns:p14="http://schemas.microsoft.com/office/powerpoint/2010/main" val="198622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01860" y="586771"/>
            <a:ext cx="9144000" cy="941925"/>
          </a:xfrm>
          <a:prstGeom prst="rect">
            <a:avLst/>
          </a:prstGeom>
          <a:noFill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067" b="1" dirty="0">
                <a:ln w="1905">
                  <a:solidFill>
                    <a:srgbClr val="CC0000"/>
                  </a:solidFill>
                </a:ln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 pitchFamily="34" charset="0"/>
              </a:rPr>
              <a:t>Нарушения Порядка проведения ЕГЭ лицами, привлекаемыми к проведению ГИА</a:t>
            </a:r>
            <a:endParaRPr lang="en-US" sz="3067" b="1" dirty="0">
              <a:ln w="1905">
                <a:solidFill>
                  <a:srgbClr val="CC0000"/>
                </a:solidFill>
              </a:ln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entury Gothic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45031" y="1411941"/>
            <a:ext cx="6120680" cy="954108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</a:rPr>
              <a:t>  - нарушение порядка хранения черновиков;</a:t>
            </a:r>
          </a:p>
          <a:p>
            <a:r>
              <a:rPr lang="ru-RU" dirty="0">
                <a:latin typeface="Century Gothic" panose="020B0502020202020204" pitchFamily="34" charset="0"/>
              </a:rPr>
              <a:t>  - некачественная техническая подготовка ППЭ </a:t>
            </a:r>
            <a:br>
              <a:rPr lang="ru-RU" dirty="0">
                <a:latin typeface="Century Gothic" panose="020B0502020202020204" pitchFamily="34" charset="0"/>
              </a:rPr>
            </a:br>
            <a:r>
              <a:rPr lang="ru-RU" dirty="0">
                <a:latin typeface="Century Gothic" panose="020B0502020202020204" pitchFamily="34" charset="0"/>
              </a:rPr>
              <a:t>  к экзамену;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540004" y="2347454"/>
            <a:ext cx="6120680" cy="1200329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marL="285744" indent="-285744">
              <a:buFontTx/>
              <a:buChar char="-"/>
            </a:pPr>
            <a:r>
              <a:rPr lang="ru-RU" dirty="0">
                <a:latin typeface="Century Gothic" panose="020B0502020202020204" pitchFamily="34" charset="0"/>
              </a:rPr>
              <a:t>нарушение процедуры проведения ЕГЭ:</a:t>
            </a:r>
          </a:p>
          <a:p>
            <a:r>
              <a:rPr lang="ru-RU" dirty="0">
                <a:latin typeface="Century Gothic" panose="020B0502020202020204" pitchFamily="34" charset="0"/>
              </a:rPr>
              <a:t>(задержка выдачи ЭМ, допуск участников ГИА, посторонние предметы на столах участников).</a:t>
            </a:r>
          </a:p>
          <a:p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214331" y="1411940"/>
            <a:ext cx="2411760" cy="92333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>
                <a:latin typeface="Century Gothic" panose="020B0502020202020204" pitchFamily="34" charset="0"/>
              </a:rPr>
              <a:t>г. Ростов-на-Дону, Октябрьский район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372652" y="2589342"/>
            <a:ext cx="2331616" cy="37959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>
                <a:latin typeface="Century Gothic" panose="020B0502020202020204" pitchFamily="34" charset="0"/>
              </a:rPr>
              <a:t>г. Таганрог</a:t>
            </a:r>
          </a:p>
        </p:txBody>
      </p:sp>
      <p:pic>
        <p:nvPicPr>
          <p:cNvPr id="3074" name="Picture 2" descr="Q:\сектор мониторинга и оценки качества образования\Кадач Т.Г\Мои документы\Флэшка\Фото\ЕГЭ\Для презентаций_картинки\766758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037" y="2564070"/>
            <a:ext cx="940041" cy="78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Q:\сектор мониторинга и оценки качества образования\Кадач Т.Г\Мои документы\Флэшка\Фото\ЕГЭ\Клипарты\sez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860" y="1411942"/>
            <a:ext cx="753616" cy="679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Q:\сектор мониторинга и оценки качества образования\Кадач Т.Г\Мои документы\Флэшка\Фото\ЕГЭ\Клипарты\Аннулирование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860" y="3825407"/>
            <a:ext cx="549859" cy="54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98713" y="3500173"/>
            <a:ext cx="5715619" cy="1477328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ru-RU" dirty="0">
                <a:latin typeface="Century Gothic" panose="020B0502020202020204" pitchFamily="34" charset="0"/>
              </a:rPr>
              <a:t>- необоснованный допуск в ППЭ постороннего лица;</a:t>
            </a:r>
          </a:p>
          <a:p>
            <a:r>
              <a:rPr lang="ru-RU" dirty="0">
                <a:latin typeface="Century Gothic" panose="020B0502020202020204" pitchFamily="34" charset="0"/>
              </a:rPr>
              <a:t>- расположение аудитории для лиц с ограниченными возможностями здоровья, детей-инвалидов и инвалидов на втором этаже.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14333" y="3789977"/>
            <a:ext cx="2295913" cy="58477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dirty="0" err="1">
                <a:latin typeface="Century Gothic" panose="020B0502020202020204" pitchFamily="34" charset="0"/>
              </a:rPr>
              <a:t>Белокалитвинский</a:t>
            </a:r>
            <a:endParaRPr lang="ru-RU" sz="1600" b="1" dirty="0">
              <a:latin typeface="Century Gothic" panose="020B0502020202020204" pitchFamily="34" charset="0"/>
            </a:endParaRPr>
          </a:p>
          <a:p>
            <a:pPr algn="ctr"/>
            <a:r>
              <a:rPr lang="ru-RU" sz="1600" b="1" dirty="0">
                <a:latin typeface="Century Gothic" panose="020B0502020202020204" pitchFamily="34" charset="0"/>
              </a:rPr>
              <a:t> район</a:t>
            </a:r>
          </a:p>
        </p:txBody>
      </p:sp>
      <p:pic>
        <p:nvPicPr>
          <p:cNvPr id="16" name="Picture 4" descr="Q:\сектор мониторинга и оценки качества образования\Кадач Т.Г\Мои документы\Флэшка\Фото\ЕГЭ\Клипарты\classroom-chair-clipart-classroom-desk-clipartschool-desk-clipart---clipart-best-7v1vmzvt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127" y="5741861"/>
            <a:ext cx="734587" cy="70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2476036" y="5493076"/>
            <a:ext cx="5815560" cy="12413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dirty="0">
                <a:latin typeface="Century Gothic" panose="020B0502020202020204" pitchFamily="34" charset="0"/>
              </a:rPr>
              <a:t>предоставление недостоверных сведений</a:t>
            </a:r>
          </a:p>
          <a:p>
            <a:pPr algn="ctr"/>
            <a:r>
              <a:rPr lang="ru-RU" dirty="0">
                <a:latin typeface="Century Gothic" panose="020B0502020202020204" pitchFamily="34" charset="0"/>
              </a:rPr>
              <a:t>о принципе рассадки участников ГИА - лиц </a:t>
            </a:r>
            <a:br>
              <a:rPr lang="ru-RU" dirty="0">
                <a:latin typeface="Century Gothic" panose="020B0502020202020204" pitchFamily="34" charset="0"/>
              </a:rPr>
            </a:br>
            <a:r>
              <a:rPr lang="ru-RU" dirty="0">
                <a:latin typeface="Century Gothic" panose="020B0502020202020204" pitchFamily="34" charset="0"/>
              </a:rPr>
              <a:t>с ограниченными возможностями здоровья, детей-инвалидов и инвалидов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143588" y="5185298"/>
            <a:ext cx="2483768" cy="1672702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67" b="1" dirty="0" err="1">
                <a:latin typeface="Century Gothic" panose="020B0502020202020204" pitchFamily="34" charset="0"/>
              </a:rPr>
              <a:t>Белокалитвинский</a:t>
            </a:r>
            <a:r>
              <a:rPr lang="ru-RU" sz="1467" b="1" dirty="0">
                <a:latin typeface="Century Gothic" panose="020B0502020202020204" pitchFamily="34" charset="0"/>
              </a:rPr>
              <a:t> район</a:t>
            </a:r>
          </a:p>
          <a:p>
            <a:pPr algn="ctr"/>
            <a:r>
              <a:rPr lang="ru-RU" sz="1467" b="1" dirty="0" err="1">
                <a:latin typeface="Century Gothic" panose="020B0502020202020204" pitchFamily="34" charset="0"/>
              </a:rPr>
              <a:t>Кашарский</a:t>
            </a:r>
            <a:r>
              <a:rPr lang="ru-RU" sz="1467" b="1" dirty="0">
                <a:latin typeface="Century Gothic" panose="020B0502020202020204" pitchFamily="34" charset="0"/>
              </a:rPr>
              <a:t> район</a:t>
            </a:r>
          </a:p>
          <a:p>
            <a:pPr algn="ctr"/>
            <a:r>
              <a:rPr lang="ru-RU" sz="1467" b="1" dirty="0" err="1">
                <a:latin typeface="Century Gothic" panose="020B0502020202020204" pitchFamily="34" charset="0"/>
              </a:rPr>
              <a:t>Неклиновский</a:t>
            </a:r>
            <a:r>
              <a:rPr lang="ru-RU" sz="1467" b="1" dirty="0">
                <a:latin typeface="Century Gothic" panose="020B0502020202020204" pitchFamily="34" charset="0"/>
              </a:rPr>
              <a:t> район</a:t>
            </a:r>
          </a:p>
          <a:p>
            <a:pPr algn="ctr"/>
            <a:r>
              <a:rPr lang="ru-RU" sz="1467" b="1" dirty="0" err="1">
                <a:latin typeface="Century Gothic" panose="020B0502020202020204" pitchFamily="34" charset="0"/>
              </a:rPr>
              <a:t>Цимлянский</a:t>
            </a:r>
            <a:r>
              <a:rPr lang="ru-RU" sz="1467" b="1" dirty="0">
                <a:latin typeface="Century Gothic" panose="020B0502020202020204" pitchFamily="34" charset="0"/>
              </a:rPr>
              <a:t> район</a:t>
            </a:r>
          </a:p>
          <a:p>
            <a:pPr algn="ctr"/>
            <a:r>
              <a:rPr lang="ru-RU" sz="1467" b="1" dirty="0">
                <a:latin typeface="Century Gothic" panose="020B0502020202020204" pitchFamily="34" charset="0"/>
              </a:rPr>
              <a:t>г. Азов</a:t>
            </a:r>
          </a:p>
          <a:p>
            <a:pPr algn="ctr"/>
            <a:r>
              <a:rPr lang="ru-RU" sz="1467" b="1" dirty="0">
                <a:latin typeface="Century Gothic" panose="020B0502020202020204" pitchFamily="34" charset="0"/>
              </a:rPr>
              <a:t>г. Новошахтинск</a:t>
            </a:r>
          </a:p>
        </p:txBody>
      </p:sp>
    </p:spTree>
    <p:extLst>
      <p:ext uri="{BB962C8B-B14F-4D97-AF65-F5344CB8AC3E}">
        <p14:creationId xmlns:p14="http://schemas.microsoft.com/office/powerpoint/2010/main" val="276984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8098" name="Диаграмма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1"/>
          <a:stretch>
            <a:fillRect/>
          </a:stretch>
        </p:blipFill>
        <p:spPr bwMode="auto">
          <a:xfrm>
            <a:off x="6017827" y="809654"/>
            <a:ext cx="6108656" cy="296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 flipV="1">
            <a:off x="418743" y="3580686"/>
            <a:ext cx="1538045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88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44" y="2751746"/>
            <a:ext cx="5400772" cy="352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82198" y="615294"/>
            <a:ext cx="13821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ЕГЭ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933" y="2096961"/>
            <a:ext cx="14510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ОГЭ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92811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0825" y="2363788"/>
          <a:ext cx="5757863" cy="3292472"/>
        </p:xfrm>
        <a:graphic>
          <a:graphicData uri="http://schemas.openxmlformats.org/drawingml/2006/table">
            <a:tbl>
              <a:tblPr/>
              <a:tblGrid>
                <a:gridCol w="6143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5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1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11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04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83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35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93871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Код предмета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Учебный предмет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(пороговый) балл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Макс. балл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Среднее значение первичного балла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Среднее значение отметки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7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9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30,68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29,09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4,04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9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Математика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16,29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16,82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3,73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9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Физика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18,04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22,31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3,34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3,76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9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Химия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17,35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23,33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3,47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4,15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83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Информатика и ИКТ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11,06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14,22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3,47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9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Биология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20,17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25,38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3,54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9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История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17,11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24,45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2,91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9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География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21,48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3,25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9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Английский язык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54,45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4,22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29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Немецкий язык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37,95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53,19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4,15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29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Французский язык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54,54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57,53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4,34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29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Обществознание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21,97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26,72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3,26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3,76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29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Литература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12,53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15,39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3,51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3,95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20386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12430" name="Rectangle 2"/>
          <p:cNvSpPr>
            <a:spLocks noChangeArrowheads="1"/>
          </p:cNvSpPr>
          <p:nvPr/>
        </p:nvSpPr>
        <p:spPr bwMode="auto">
          <a:xfrm>
            <a:off x="0" y="444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431" name="Диаграмма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1"/>
          <a:stretch>
            <a:fillRect/>
          </a:stretch>
        </p:blipFill>
        <p:spPr bwMode="auto">
          <a:xfrm>
            <a:off x="6278563" y="2352675"/>
            <a:ext cx="5832475" cy="397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32" name="Rectangle 4"/>
          <p:cNvSpPr>
            <a:spLocks noChangeArrowheads="1"/>
          </p:cNvSpPr>
          <p:nvPr/>
        </p:nvSpPr>
        <p:spPr bwMode="auto">
          <a:xfrm>
            <a:off x="271463" y="1458913"/>
            <a:ext cx="5686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значения результатов ОГЭ в 2016 и в 2017 г.г.</a:t>
            </a:r>
            <a:r>
              <a:rPr lang="ru-RU" altLang="ru-RU" sz="240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2433" name="Rectangle 5"/>
          <p:cNvSpPr>
            <a:spLocks noChangeArrowheads="1"/>
          </p:cNvSpPr>
          <p:nvPr/>
        </p:nvSpPr>
        <p:spPr bwMode="auto">
          <a:xfrm>
            <a:off x="6278563" y="1411288"/>
            <a:ext cx="560070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значения первичных баллов (в % от макс. балла) по учебным предметам в Ростовской области в 2016 и в 2017 г.г.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854" name="Rectangle 2"/>
          <p:cNvSpPr>
            <a:spLocks noChangeArrowheads="1"/>
          </p:cNvSpPr>
          <p:nvPr/>
        </p:nvSpPr>
        <p:spPr bwMode="auto">
          <a:xfrm>
            <a:off x="0" y="444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1856" name="Rectangle 4"/>
          <p:cNvSpPr>
            <a:spLocks noChangeArrowheads="1"/>
          </p:cNvSpPr>
          <p:nvPr/>
        </p:nvSpPr>
        <p:spPr bwMode="auto">
          <a:xfrm>
            <a:off x="271463" y="1458913"/>
            <a:ext cx="5686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значения результатов ОГЭ в 2017 и в 2018 г.г.</a:t>
            </a:r>
            <a:r>
              <a:rPr lang="ru-RU" altLang="ru-RU" sz="2400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71857" name="Rectangle 5"/>
          <p:cNvSpPr>
            <a:spLocks noChangeArrowheads="1"/>
          </p:cNvSpPr>
          <p:nvPr/>
        </p:nvSpPr>
        <p:spPr bwMode="auto">
          <a:xfrm>
            <a:off x="6278563" y="1411288"/>
            <a:ext cx="560070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20386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значения первичных баллов (в % от макс. балла) по учебным предметам в Ростовской области в 2017 и в 2018 г.г. </a:t>
            </a:r>
          </a:p>
        </p:txBody>
      </p:sp>
      <p:pic>
        <p:nvPicPr>
          <p:cNvPr id="371860" name="Picture 1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0" y="2509838"/>
            <a:ext cx="5818188" cy="3297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1861" name="Picture 1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75" y="2420938"/>
            <a:ext cx="5802313" cy="3522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Номер слайда 3"/>
          <p:cNvSpPr txBox="1">
            <a:spLocks/>
          </p:cNvSpPr>
          <p:nvPr/>
        </p:nvSpPr>
        <p:spPr bwMode="auto">
          <a:xfrm>
            <a:off x="11568113" y="6453188"/>
            <a:ext cx="623887" cy="404812"/>
          </a:xfrm>
          <a:prstGeom prst="rect">
            <a:avLst/>
          </a:prstGeom>
          <a:noFill/>
          <a:ln>
            <a:noFill/>
          </a:ln>
          <a:extLst/>
        </p:spPr>
        <p:txBody>
          <a:bodyPr lIns="91436" tIns="45718" rIns="91436" bIns="45718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fld id="{6A66E4C6-959C-4DDB-B730-D367D6F2E10B}" type="slidenum">
              <a:rPr lang="ru-RU" altLang="ru-RU" sz="1900">
                <a:solidFill>
                  <a:srgbClr val="2F55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ctr" eaLnBrk="1" hangingPunct="1"/>
              <a:t>19</a:t>
            </a:fld>
            <a:endParaRPr lang="ru-RU" altLang="ru-RU" sz="1900">
              <a:solidFill>
                <a:srgbClr val="2F55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35" name="Прямоугольник 8"/>
          <p:cNvSpPr>
            <a:spLocks noChangeArrowheads="1"/>
          </p:cNvSpPr>
          <p:nvPr/>
        </p:nvSpPr>
        <p:spPr bwMode="auto">
          <a:xfrm>
            <a:off x="244475" y="1532069"/>
            <a:ext cx="11515725" cy="483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 anchor="ctr">
            <a:spAutoFit/>
          </a:bodyPr>
          <a:lstStyle>
            <a:lvl1pPr marL="341313" indent="-341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buFontTx/>
              <a:buChar char="-"/>
            </a:pPr>
            <a:r>
              <a:rPr lang="ru-RU" altLang="ru-RU" sz="2200" dirty="0">
                <a:cs typeface="Arial" panose="020B0604020202020204" pitchFamily="34" charset="0"/>
              </a:rPr>
              <a:t>слабая информационная и разъяснительная работа с обучающимися и их родителями – желают изменить перечень предметов, не знают регламента проведения экзаменов  в форме ОГЭ и ГВЭ, не знают процедуры оформления апелляции, </a:t>
            </a:r>
          </a:p>
          <a:p>
            <a:pPr algn="just" eaLnBrk="1" hangingPunct="1">
              <a:buFontTx/>
              <a:buChar char="-"/>
            </a:pPr>
            <a:r>
              <a:rPr lang="ru-RU" altLang="ru-RU" sz="2200" dirty="0">
                <a:cs typeface="Arial" panose="020B0604020202020204" pitchFamily="34" charset="0"/>
              </a:rPr>
              <a:t>бесконтрольность процесса проведения экзамена в ППЭ (нарушения организаторов, </a:t>
            </a:r>
            <a:r>
              <a:rPr lang="ru-RU" altLang="ru-RU" sz="2200" b="1" dirty="0">
                <a:solidFill>
                  <a:srgbClr val="FF5050"/>
                </a:solidFill>
                <a:cs typeface="Arial" panose="020B0604020202020204" pitchFamily="34" charset="0"/>
              </a:rPr>
              <a:t>присутствие учителей предметников</a:t>
            </a:r>
            <a:r>
              <a:rPr lang="ru-RU" altLang="ru-RU" sz="2200" dirty="0">
                <a:cs typeface="Arial" panose="020B0604020202020204" pitchFamily="34" charset="0"/>
              </a:rPr>
              <a:t>), </a:t>
            </a:r>
          </a:p>
          <a:p>
            <a:pPr algn="just" eaLnBrk="1" hangingPunct="1">
              <a:buFontTx/>
              <a:buChar char="-"/>
            </a:pPr>
            <a:r>
              <a:rPr lang="ru-RU" altLang="ru-RU" sz="2200" b="1" dirty="0">
                <a:solidFill>
                  <a:srgbClr val="FF3300"/>
                </a:solidFill>
                <a:cs typeface="Arial" panose="020B0604020202020204" pitchFamily="34" charset="0"/>
              </a:rPr>
              <a:t>организация обучения выпускников: ознакомление с моделями экзаменов, изучение правил заполнения бланков ответов</a:t>
            </a:r>
          </a:p>
          <a:p>
            <a:pPr algn="just" eaLnBrk="1" hangingPunct="1">
              <a:buFontTx/>
              <a:buChar char="-"/>
            </a:pPr>
            <a:r>
              <a:rPr lang="ru-RU" altLang="ru-RU" sz="2200" i="1" dirty="0">
                <a:cs typeface="Arial" panose="020B0604020202020204" pitchFamily="34" charset="0"/>
              </a:rPr>
              <a:t>размещение на сайтах образовательных организаций информации для участников ГИА с ссылкой  на ознакомление с методическими материалами для подготовки и проведения ОГЭ, ГВЭ по всем учебным предметам</a:t>
            </a:r>
            <a:r>
              <a:rPr lang="ru-RU" altLang="ru-RU" sz="2200" i="1" dirty="0">
                <a:cs typeface="Arial" panose="020B0604020202020204" pitchFamily="34" charset="0"/>
                <a:hlinkClick r:id="rId3"/>
              </a:rPr>
              <a:t> http://fipi.ru/; oge-i-gve-9/</a:t>
            </a:r>
            <a:r>
              <a:rPr lang="ru-RU" altLang="ru-RU" sz="2200" i="1" dirty="0" err="1">
                <a:cs typeface="Arial" panose="020B0604020202020204" pitchFamily="34" charset="0"/>
                <a:hlinkClick r:id="rId3"/>
              </a:rPr>
              <a:t>gve</a:t>
            </a:r>
            <a:endParaRPr lang="ru-RU" altLang="ru-RU" sz="2200" i="1" dirty="0">
              <a:cs typeface="Arial" panose="020B0604020202020204" pitchFamily="34" charset="0"/>
            </a:endParaRPr>
          </a:p>
          <a:p>
            <a:pPr algn="just" eaLnBrk="1" hangingPunct="1">
              <a:buFontTx/>
              <a:buChar char="-"/>
            </a:pPr>
            <a:r>
              <a:rPr lang="ru-RU" altLang="ru-RU" sz="2200" b="1" dirty="0">
                <a:cs typeface="Arial" panose="020B0604020202020204" pitchFamily="34" charset="0"/>
              </a:rPr>
              <a:t>обучение работников ППЭ, руководителей ППЭ,</a:t>
            </a:r>
            <a:r>
              <a:rPr lang="ru-RU" altLang="ru-RU" sz="2200" b="1" dirty="0">
                <a:solidFill>
                  <a:srgbClr val="FF5050"/>
                </a:solidFill>
                <a:cs typeface="Arial" panose="020B0604020202020204" pitchFamily="34" charset="0"/>
              </a:rPr>
              <a:t> председателей и членов ТЭК, ТПК, ТКК</a:t>
            </a:r>
          </a:p>
        </p:txBody>
      </p:sp>
      <p:sp>
        <p:nvSpPr>
          <p:cNvPr id="18436" name="Прямоугольник 4"/>
          <p:cNvSpPr>
            <a:spLocks noChangeArrowheads="1"/>
          </p:cNvSpPr>
          <p:nvPr/>
        </p:nvSpPr>
        <p:spPr bwMode="auto">
          <a:xfrm>
            <a:off x="1487488" y="706438"/>
            <a:ext cx="104521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4" tIns="60957" rIns="121914" bIns="60957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>
                <a:solidFill>
                  <a:srgbClr val="003399"/>
                </a:solidFill>
                <a:cs typeface="Arial" panose="020B0604020202020204" pitchFamily="34" charset="0"/>
              </a:rPr>
              <a:t>Проблемы и вопросы, требующие особого внимания при организации подготовки к проведению ГИА-9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4756" y="1524922"/>
            <a:ext cx="11226208" cy="4514850"/>
          </a:xfrm>
        </p:spPr>
        <p:txBody>
          <a:bodyPr>
            <a:normAutofit/>
          </a:bodyPr>
          <a:lstStyle/>
          <a:p>
            <a:pPr algn="just"/>
            <a:endParaRPr lang="ru-RU" sz="2200" b="1" dirty="0"/>
          </a:p>
          <a:p>
            <a:pPr algn="just"/>
            <a:r>
              <a:rPr lang="ru-RU" sz="2200" b="1" dirty="0"/>
              <a:t>Средние баллы</a:t>
            </a:r>
          </a:p>
          <a:p>
            <a:pPr algn="just"/>
            <a:r>
              <a:rPr lang="ru-RU" sz="2200" dirty="0"/>
              <a:t>В целом на уровне прошлого года.</a:t>
            </a:r>
          </a:p>
          <a:p>
            <a:pPr algn="just"/>
            <a:r>
              <a:rPr lang="ru-RU" sz="2200" dirty="0"/>
              <a:t>Незначительный рост по всем предметам, кроме информатики, биологии и химии</a:t>
            </a:r>
            <a:endParaRPr lang="ru-RU" sz="2200" dirty="0"/>
          </a:p>
          <a:p>
            <a:pPr algn="just"/>
            <a:r>
              <a:rPr lang="ru-RU" sz="2200" b="1" dirty="0"/>
              <a:t>Не преодолели порог</a:t>
            </a:r>
          </a:p>
          <a:p>
            <a:pPr algn="just"/>
            <a:r>
              <a:rPr lang="ru-RU" sz="2200" dirty="0"/>
              <a:t>сократилась </a:t>
            </a:r>
            <a:r>
              <a:rPr lang="ru-RU" sz="2200" dirty="0"/>
              <a:t>доля выпускников, не набравших минимальные баллы по обязательным учебным  </a:t>
            </a:r>
            <a:r>
              <a:rPr lang="ru-RU" sz="2200" dirty="0"/>
              <a:t>предметам</a:t>
            </a:r>
            <a:endParaRPr lang="ru-RU" sz="2200" dirty="0"/>
          </a:p>
          <a:p>
            <a:pPr algn="just"/>
            <a:r>
              <a:rPr lang="ru-RU" sz="2200" b="1" dirty="0" err="1"/>
              <a:t>Высокобалльники</a:t>
            </a:r>
            <a:endParaRPr lang="ru-RU" sz="2200" b="1" dirty="0"/>
          </a:p>
          <a:p>
            <a:pPr algn="just"/>
            <a:r>
              <a:rPr lang="ru-RU" sz="2200" b="1" dirty="0"/>
              <a:t>Увеличение</a:t>
            </a:r>
            <a:r>
              <a:rPr lang="ru-RU" sz="2200" dirty="0"/>
              <a:t>: по русскому языку, географии, обществознанию, физике, литературе, химии</a:t>
            </a:r>
          </a:p>
          <a:p>
            <a:pPr algn="just"/>
            <a:r>
              <a:rPr lang="ru-RU" sz="2200" b="1" dirty="0"/>
              <a:t>Уменьшение</a:t>
            </a:r>
            <a:r>
              <a:rPr lang="ru-RU" sz="2200" dirty="0"/>
              <a:t>: по математике (п), информатике и ИКТ, биологии, истории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47811" y="908499"/>
            <a:ext cx="9484275" cy="906719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Результаты ЕГЭ 2018.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700" b="1" dirty="0" smtClean="0"/>
              <a:t>Основные </a:t>
            </a:r>
            <a:r>
              <a:rPr lang="ru-RU" sz="2700" b="1" dirty="0"/>
              <a:t>тренды</a:t>
            </a:r>
            <a:r>
              <a:rPr lang="ru-RU" sz="2700" b="1" dirty="0" smtClean="0"/>
              <a:t>: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2295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92964" y="365125"/>
            <a:ext cx="9960836" cy="1325563"/>
          </a:xfrm>
        </p:spPr>
        <p:txBody>
          <a:bodyPr/>
          <a:lstStyle/>
          <a:p>
            <a:r>
              <a:rPr lang="ru-RU" altLang="ru-RU" sz="2800" b="1" dirty="0" smtClean="0">
                <a:solidFill>
                  <a:srgbClr val="22419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    Ресурсы ФИПИ</a:t>
            </a:r>
          </a:p>
        </p:txBody>
      </p:sp>
      <p:pic>
        <p:nvPicPr>
          <p:cNvPr id="279555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13" y="1773238"/>
            <a:ext cx="6834187" cy="31686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955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3" y="3473450"/>
            <a:ext cx="6997700" cy="3268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9557" name="TextBox 3"/>
          <p:cNvSpPr txBox="1">
            <a:spLocks noChangeArrowheads="1"/>
          </p:cNvSpPr>
          <p:nvPr/>
        </p:nvSpPr>
        <p:spPr bwMode="auto">
          <a:xfrm>
            <a:off x="1008063" y="2262188"/>
            <a:ext cx="383857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500" b="1">
                <a:cs typeface="Arial" panose="020B0604020202020204" pitchFamily="34" charset="0"/>
              </a:rPr>
              <a:t>http://www.fipi.ru/</a:t>
            </a:r>
            <a:endParaRPr lang="ru-RU" altLang="ru-RU" sz="2500" b="1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5" name="Заголовок 1"/>
          <p:cNvSpPr>
            <a:spLocks/>
          </p:cNvSpPr>
          <p:nvPr/>
        </p:nvSpPr>
        <p:spPr bwMode="auto">
          <a:xfrm>
            <a:off x="1497013" y="881063"/>
            <a:ext cx="10694987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2800" b="1">
                <a:solidFill>
                  <a:schemeClr val="hlink"/>
                </a:solidFill>
                <a:latin typeface="Calibri Light" panose="020F0302020204030204" pitchFamily="34" charset="0"/>
              </a:rPr>
              <a:t>Материалы на сайте ГБУ РО «РОЦОИСО»</a:t>
            </a:r>
            <a:r>
              <a:rPr lang="ru-RU" altLang="ru-RU" sz="2800" b="1">
                <a:solidFill>
                  <a:srgbClr val="D34B58"/>
                </a:solidFill>
                <a:latin typeface="Calibri Light" panose="020F0302020204030204" pitchFamily="34" charset="0"/>
              </a:rPr>
              <a:t> </a:t>
            </a:r>
            <a:r>
              <a:rPr lang="ru-RU" altLang="ru-RU" sz="2800" b="1">
                <a:latin typeface="Calibri Light" panose="020F0302020204030204" pitchFamily="34" charset="0"/>
              </a:rPr>
              <a:t>http://rcoi61.ru</a:t>
            </a:r>
          </a:p>
        </p:txBody>
      </p:sp>
      <p:pic>
        <p:nvPicPr>
          <p:cNvPr id="2385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1492250"/>
            <a:ext cx="11425238" cy="517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258" name="Picture 2" descr="C:\Users\nova_\Pictures\вебинар 13.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3567113"/>
            <a:ext cx="5556250" cy="3108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51555" name="Text Box 1"/>
          <p:cNvSpPr txBox="1">
            <a:spLocks noChangeArrowheads="1"/>
          </p:cNvSpPr>
          <p:nvPr/>
        </p:nvSpPr>
        <p:spPr bwMode="auto">
          <a:xfrm>
            <a:off x="1333500" y="627063"/>
            <a:ext cx="1073943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22419B"/>
                </a:solidFill>
              </a:rPr>
              <a:t>Техническая поддержка</a:t>
            </a:r>
          </a:p>
        </p:txBody>
      </p:sp>
      <p:pic>
        <p:nvPicPr>
          <p:cNvPr id="352259" name="Picture 3"/>
          <p:cNvPicPr>
            <a:picLocks noChangeAspect="1" noChangeArrowheads="1"/>
          </p:cNvPicPr>
          <p:nvPr/>
        </p:nvPicPr>
        <p:blipFill rotWithShape="1">
          <a:blip r:embed="rId3"/>
          <a:srcRect b="15586"/>
          <a:stretch/>
        </p:blipFill>
        <p:spPr bwMode="auto">
          <a:xfrm>
            <a:off x="6265863" y="2109788"/>
            <a:ext cx="5537200" cy="26908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51557" name="TextBox 3"/>
          <p:cNvSpPr txBox="1">
            <a:spLocks noChangeArrowheads="1"/>
          </p:cNvSpPr>
          <p:nvPr/>
        </p:nvSpPr>
        <p:spPr bwMode="auto">
          <a:xfrm>
            <a:off x="200025" y="1962150"/>
            <a:ext cx="5659438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35000"/>
              </a:spcBef>
            </a:pPr>
            <a:endParaRPr lang="ru-RU" altLang="ru-RU" sz="2400"/>
          </a:p>
          <a:p>
            <a:pPr eaLnBrk="1" hangingPunct="1">
              <a:lnSpc>
                <a:spcPct val="90000"/>
              </a:lnSpc>
              <a:spcBef>
                <a:spcPct val="35000"/>
              </a:spcBef>
            </a:pPr>
            <a:r>
              <a:rPr lang="ru-RU" altLang="ru-RU" sz="2400"/>
              <a:t>Целевые вебинары</a:t>
            </a:r>
            <a:r>
              <a:rPr lang="ru-RU" altLang="ru-RU"/>
              <a:t> </a:t>
            </a:r>
            <a:r>
              <a:rPr lang="ru-RU" altLang="ru-RU" sz="2400"/>
              <a:t>на базе РЦОИ по всем вопросам ГИА. </a:t>
            </a:r>
          </a:p>
          <a:p>
            <a:pPr algn="ctr" eaLnBrk="1" hangingPunct="1">
              <a:lnSpc>
                <a:spcPct val="90000"/>
              </a:lnSpc>
              <a:spcBef>
                <a:spcPct val="35000"/>
              </a:spcBef>
            </a:pPr>
            <a:endParaRPr lang="ru-RU" altLang="ru-RU" sz="2400"/>
          </a:p>
        </p:txBody>
      </p:sp>
      <p:sp>
        <p:nvSpPr>
          <p:cNvPr id="151558" name="TextBox 3"/>
          <p:cNvSpPr txBox="1">
            <a:spLocks noChangeArrowheads="1"/>
          </p:cNvSpPr>
          <p:nvPr/>
        </p:nvSpPr>
        <p:spPr bwMode="auto">
          <a:xfrm>
            <a:off x="6154738" y="5078413"/>
            <a:ext cx="5757862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2400"/>
              <a:t>Центр технической поддержки по всем вопросам ГИА и ВсОШ –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2400"/>
              <a:t>на сайте РЦОИ</a:t>
            </a:r>
            <a:r>
              <a:rPr lang="ru-RU" altLang="ru-RU"/>
              <a:t> </a:t>
            </a:r>
          </a:p>
        </p:txBody>
      </p:sp>
      <p:sp>
        <p:nvSpPr>
          <p:cNvPr id="151559" name="TextBox 3"/>
          <p:cNvSpPr txBox="1">
            <a:spLocks noChangeArrowheads="1"/>
          </p:cNvSpPr>
          <p:nvPr/>
        </p:nvSpPr>
        <p:spPr bwMode="auto">
          <a:xfrm>
            <a:off x="103188" y="1584325"/>
            <a:ext cx="1196975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35000"/>
              </a:spcBef>
            </a:pPr>
            <a:r>
              <a:rPr lang="ru-RU" altLang="ru-RU" sz="2400"/>
              <a:t>«Горячие линии» минобразования и РЦОИ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1287624" y="2845836"/>
            <a:ext cx="10114384" cy="625150"/>
          </a:xfrm>
          <a:prstGeom prst="rect">
            <a:avLst/>
          </a:prstGeom>
          <a:extLst/>
        </p:spPr>
        <p:txBody>
          <a:bodyPr wrap="none" fromWordArt="1">
            <a:prstTxWarp prst="textPlain">
              <a:avLst>
                <a:gd name="adj" fmla="val 49902"/>
              </a:avLst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kern="1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anose="02040503050406030204" pitchFamily="18" charset="0"/>
                <a:cs typeface="Arial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7584184"/>
              </p:ext>
            </p:extLst>
          </p:nvPr>
        </p:nvGraphicFramePr>
        <p:xfrm>
          <a:off x="403481" y="1778924"/>
          <a:ext cx="11226208" cy="4466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53752" y="775704"/>
            <a:ext cx="8276393" cy="695128"/>
          </a:xfrm>
        </p:spPr>
        <p:txBody>
          <a:bodyPr/>
          <a:lstStyle/>
          <a:p>
            <a:r>
              <a:rPr lang="ru-RU" b="1" dirty="0" smtClean="0"/>
              <a:t>Задачи на 2019 год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557279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 txBox="1">
            <a:spLocks/>
          </p:cNvSpPr>
          <p:nvPr/>
        </p:nvSpPr>
        <p:spPr>
          <a:xfrm>
            <a:off x="1483112" y="740129"/>
            <a:ext cx="19028421" cy="1274906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r>
              <a:rPr lang="ru-RU" sz="3200" b="1" dirty="0" smtClean="0"/>
              <a:t>План технологической подготовки</a:t>
            </a:r>
            <a:endParaRPr lang="ru-RU" sz="3200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675882"/>
              </p:ext>
            </p:extLst>
          </p:nvPr>
        </p:nvGraphicFramePr>
        <p:xfrm>
          <a:off x="435833" y="1377582"/>
          <a:ext cx="11262771" cy="5474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74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79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79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79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79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790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579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790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3611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+mj-lt"/>
                        </a:rPr>
                        <a:t>Мероприятия</a:t>
                      </a:r>
                      <a:endParaRPr lang="ru-RU" sz="1400" b="1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u="sng" dirty="0" smtClean="0">
                          <a:latin typeface="+mj-lt"/>
                        </a:rPr>
                        <a:t>Лето</a:t>
                      </a:r>
                    </a:p>
                    <a:p>
                      <a:pPr algn="ctr"/>
                      <a:r>
                        <a:rPr lang="ru-RU" sz="1400" b="1" dirty="0" smtClean="0">
                          <a:latin typeface="+mj-lt"/>
                        </a:rPr>
                        <a:t> 2018</a:t>
                      </a:r>
                      <a:endParaRPr lang="ru-RU" sz="1400" b="1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u="sng" dirty="0" smtClean="0">
                          <a:latin typeface="+mj-lt"/>
                        </a:rPr>
                        <a:t>Осень </a:t>
                      </a:r>
                      <a:br>
                        <a:rPr lang="ru-RU" sz="1400" b="1" u="sng" dirty="0" smtClean="0">
                          <a:latin typeface="+mj-lt"/>
                        </a:rPr>
                      </a:br>
                      <a:r>
                        <a:rPr lang="ru-RU" sz="1400" b="1" dirty="0" smtClean="0">
                          <a:latin typeface="+mj-lt"/>
                        </a:rPr>
                        <a:t>2018</a:t>
                      </a:r>
                      <a:endParaRPr lang="ru-RU" sz="1400" b="1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u="sng" dirty="0" smtClean="0">
                          <a:latin typeface="+mj-lt"/>
                        </a:rPr>
                        <a:t>Декабрь </a:t>
                      </a:r>
                      <a:r>
                        <a:rPr lang="ru-RU" sz="1400" b="1" dirty="0" smtClean="0">
                          <a:latin typeface="+mj-lt"/>
                        </a:rPr>
                        <a:t>2018</a:t>
                      </a:r>
                      <a:endParaRPr lang="ru-RU" sz="1400" b="1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u="sng" dirty="0" smtClean="0">
                          <a:latin typeface="+mj-lt"/>
                        </a:rPr>
                        <a:t>Январь  </a:t>
                      </a:r>
                      <a:endParaRPr lang="ru-RU" sz="1400" b="1" u="sng" dirty="0" smtClean="0">
                        <a:latin typeface="+mj-lt"/>
                      </a:endParaRPr>
                    </a:p>
                    <a:p>
                      <a:pPr algn="ctr"/>
                      <a:r>
                        <a:rPr lang="ru-RU" sz="1400" b="1" dirty="0" smtClean="0">
                          <a:latin typeface="+mj-lt"/>
                        </a:rPr>
                        <a:t>2019</a:t>
                      </a:r>
                      <a:endParaRPr lang="ru-RU" sz="1400" b="1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u="sng" dirty="0" smtClean="0">
                          <a:latin typeface="+mj-lt"/>
                        </a:rPr>
                        <a:t>Февраль</a:t>
                      </a:r>
                      <a:r>
                        <a:rPr lang="ru-RU" sz="1400" b="1" dirty="0" smtClean="0">
                          <a:latin typeface="+mj-lt"/>
                        </a:rPr>
                        <a:t> 2019</a:t>
                      </a:r>
                      <a:endParaRPr lang="ru-RU" sz="1400" b="1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u="sng" dirty="0" smtClean="0">
                          <a:latin typeface="+mj-lt"/>
                        </a:rPr>
                        <a:t>Март</a:t>
                      </a:r>
                      <a:r>
                        <a:rPr lang="ru-RU" sz="1400" b="1" dirty="0" smtClean="0">
                          <a:latin typeface="+mj-lt"/>
                        </a:rPr>
                        <a:t> </a:t>
                      </a:r>
                      <a:br>
                        <a:rPr lang="ru-RU" sz="1400" b="1" dirty="0" smtClean="0">
                          <a:latin typeface="+mj-lt"/>
                        </a:rPr>
                      </a:br>
                      <a:r>
                        <a:rPr lang="ru-RU" sz="1400" b="1" dirty="0" smtClean="0">
                          <a:latin typeface="+mj-lt"/>
                        </a:rPr>
                        <a:t>2019</a:t>
                      </a:r>
                      <a:endParaRPr lang="ru-RU" sz="1400" b="1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u="sng" dirty="0" smtClean="0">
                          <a:latin typeface="+mj-lt"/>
                        </a:rPr>
                        <a:t>Апрель</a:t>
                      </a:r>
                      <a:r>
                        <a:rPr lang="ru-RU" sz="1400" b="1" dirty="0" smtClean="0">
                          <a:latin typeface="+mj-lt"/>
                        </a:rPr>
                        <a:t> </a:t>
                      </a:r>
                      <a:endParaRPr lang="ru-RU" sz="1400" b="1" dirty="0" smtClean="0">
                        <a:latin typeface="+mj-lt"/>
                      </a:endParaRPr>
                    </a:p>
                    <a:p>
                      <a:pPr algn="ctr"/>
                      <a:r>
                        <a:rPr lang="ru-RU" sz="1400" b="1" dirty="0" smtClean="0">
                          <a:latin typeface="+mj-lt"/>
                        </a:rPr>
                        <a:t>2019</a:t>
                      </a:r>
                      <a:endParaRPr lang="ru-RU" sz="1400" b="1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720"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Проект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Запрет печати на незарегистрированных станциях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solidFill>
                      <a:srgbClr val="CDD0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878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Проектирование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rgbClr val="E8E9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rgbClr val="E8E9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72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Апробация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rgbClr val="CDD0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rgbClr val="CDD0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rgbClr val="CDD0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272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Доработка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rgbClr val="E8E9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rgbClr val="E8E9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272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Полномасштабная апробация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rgbClr val="CDD0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rgbClr val="CDD0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rgbClr val="CDD0D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5321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Доработка и введение в штатный режим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rgbClr val="E8E9E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272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 smtClean="0">
                          <a:solidFill>
                            <a:schemeClr val="bg1"/>
                          </a:solidFill>
                          <a:latin typeface="+mj-lt"/>
                          <a:ea typeface="+mn-ea"/>
                          <a:cs typeface="+mn-cs"/>
                        </a:rPr>
                        <a:t>Проект</a:t>
                      </a:r>
                      <a:endParaRPr lang="ru-RU" sz="1200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Доставка по сети. Мониторинг и контроль </a:t>
                      </a:r>
                      <a:r>
                        <a:rPr lang="ru-RU" sz="1200" b="1" dirty="0" err="1" smtClean="0">
                          <a:solidFill>
                            <a:schemeClr val="bg1"/>
                          </a:solidFill>
                          <a:latin typeface="+mj-lt"/>
                        </a:rPr>
                        <a:t>онлайн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272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Обследование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272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Проектирование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272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Модельный эксперимент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272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Оценка возможности внедрения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2720">
                <a:tc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Проект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+mj-lt"/>
                        </a:rPr>
                        <a:t>Сканирование в аудитории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272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Проектирование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272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Апробация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2720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Доработка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27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Полномасштабная апробация</a:t>
                      </a:r>
                      <a:endParaRPr kumimoji="0" lang="ru-RU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405321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Доработка и введение в штатный режим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+mj-lt"/>
                      </a:endParaRPr>
                    </a:p>
                  </a:txBody>
                  <a:tcPr marL="91438" marR="91438" marT="45730" marB="4573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4528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2200" dirty="0"/>
              <a:t>1. Указание </a:t>
            </a:r>
            <a:r>
              <a:rPr lang="ru-RU" sz="2200" dirty="0">
                <a:solidFill>
                  <a:srgbClr val="FF0000"/>
                </a:solidFill>
              </a:rPr>
              <a:t>сроков участия в экзамене при </a:t>
            </a:r>
            <a:r>
              <a:rPr lang="ru-RU" sz="2200" dirty="0">
                <a:solidFill>
                  <a:srgbClr val="FF0000"/>
                </a:solidFill>
              </a:rPr>
              <a:t>подаче </a:t>
            </a:r>
            <a:r>
              <a:rPr lang="ru-RU" sz="2200" dirty="0">
                <a:solidFill>
                  <a:srgbClr val="FF0000"/>
                </a:solidFill>
              </a:rPr>
              <a:t>заявления. 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2200" dirty="0"/>
              <a:t>2. Изменение</a:t>
            </a:r>
            <a:r>
              <a:rPr lang="ru-RU" sz="2200" dirty="0">
                <a:solidFill>
                  <a:srgbClr val="FF0000"/>
                </a:solidFill>
              </a:rPr>
              <a:t> </a:t>
            </a:r>
            <a:r>
              <a:rPr lang="ru-RU" sz="2200" dirty="0">
                <a:solidFill>
                  <a:srgbClr val="FF0000"/>
                </a:solidFill>
              </a:rPr>
              <a:t>формы и сроков </a:t>
            </a:r>
            <a:r>
              <a:rPr lang="ru-RU" sz="2200" dirty="0"/>
              <a:t>участия через </a:t>
            </a:r>
            <a:r>
              <a:rPr lang="ru-RU" sz="2200" dirty="0"/>
              <a:t>ГЭК.</a:t>
            </a:r>
            <a:endParaRPr lang="ru-RU" sz="2200" dirty="0"/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2200" dirty="0"/>
              <a:t>3. КК </a:t>
            </a:r>
            <a:r>
              <a:rPr lang="ru-RU" sz="2200" dirty="0"/>
              <a:t>информирует о своих решениях</a:t>
            </a:r>
            <a:r>
              <a:rPr lang="ru-RU" sz="2200" dirty="0">
                <a:solidFill>
                  <a:srgbClr val="FF0000"/>
                </a:solidFill>
              </a:rPr>
              <a:t> не позднее 3 </a:t>
            </a:r>
            <a:r>
              <a:rPr lang="ru-RU" sz="2200" dirty="0">
                <a:solidFill>
                  <a:srgbClr val="FF0000"/>
                </a:solidFill>
              </a:rPr>
              <a:t>рабочих дней.  </a:t>
            </a:r>
            <a:endParaRPr lang="ru-RU" sz="2200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200" dirty="0"/>
              <a:t>4. Разделение сроков проведения ГИА - </a:t>
            </a:r>
            <a:r>
              <a:rPr lang="ru-RU" sz="2200" dirty="0">
                <a:solidFill>
                  <a:srgbClr val="FF0000"/>
                </a:solidFill>
              </a:rPr>
              <a:t>досрочный, основной и дополнительный  (сентябрьский) периоды</a:t>
            </a:r>
            <a:r>
              <a:rPr lang="ru-RU" sz="2200" dirty="0"/>
              <a:t> . Определение в каждом из периодов </a:t>
            </a:r>
            <a:r>
              <a:rPr lang="ru-RU" sz="2200" dirty="0">
                <a:solidFill>
                  <a:srgbClr val="FF0000"/>
                </a:solidFill>
              </a:rPr>
              <a:t>резервных сроков.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2200" dirty="0"/>
              <a:t>5</a:t>
            </a:r>
            <a:r>
              <a:rPr lang="ru-RU" sz="2200" dirty="0"/>
              <a:t>. </a:t>
            </a:r>
            <a:r>
              <a:rPr lang="ru-RU" sz="2200" dirty="0"/>
              <a:t>Организация в</a:t>
            </a:r>
            <a:r>
              <a:rPr lang="ru-RU" sz="2200" dirty="0">
                <a:solidFill>
                  <a:srgbClr val="FF0000"/>
                </a:solidFill>
              </a:rPr>
              <a:t> Штабе ППЭ мест для хранения личных вещей</a:t>
            </a:r>
            <a:r>
              <a:rPr lang="ru-RU" sz="2200" dirty="0"/>
              <a:t> руководителя ОО, руководителя ППЭ, членов ГЭК, ОН,  РОН, регионального надзора.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2200" dirty="0"/>
              <a:t>6. Присутствие в ППЭ, РЦОИ, ПК, КК </a:t>
            </a:r>
            <a:r>
              <a:rPr lang="ru-RU" sz="2200" dirty="0">
                <a:solidFill>
                  <a:srgbClr val="FF0000"/>
                </a:solidFill>
              </a:rPr>
              <a:t>иных лиц, определенных РОН. 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2200" dirty="0"/>
              <a:t>7. Организация помещения для СМИ </a:t>
            </a:r>
            <a:r>
              <a:rPr lang="ru-RU" sz="2200" dirty="0">
                <a:solidFill>
                  <a:srgbClr val="FF0000"/>
                </a:solidFill>
              </a:rPr>
              <a:t>до входа в ППЭ.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2200" dirty="0"/>
              <a:t>8. Подача </a:t>
            </a:r>
            <a:r>
              <a:rPr lang="ru-RU" sz="2200" dirty="0">
                <a:solidFill>
                  <a:srgbClr val="FF0000"/>
                </a:solidFill>
              </a:rPr>
              <a:t>заявления на участие </a:t>
            </a:r>
            <a:r>
              <a:rPr lang="ru-RU" sz="2200" dirty="0"/>
              <a:t>в</a:t>
            </a:r>
            <a:r>
              <a:rPr lang="ru-RU" sz="2200" dirty="0">
                <a:solidFill>
                  <a:srgbClr val="FF0000"/>
                </a:solidFill>
              </a:rPr>
              <a:t> </a:t>
            </a:r>
            <a:r>
              <a:rPr lang="ru-RU" sz="2200" dirty="0"/>
              <a:t>экзаменах в сентябре </a:t>
            </a:r>
            <a:r>
              <a:rPr lang="ru-RU" sz="2200" dirty="0">
                <a:solidFill>
                  <a:srgbClr val="FF0000"/>
                </a:solidFill>
              </a:rPr>
              <a:t>за 2 недели. 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2200" dirty="0"/>
              <a:t>9. Автоматизированное </a:t>
            </a:r>
            <a:r>
              <a:rPr lang="ru-RU" sz="2200" dirty="0">
                <a:solidFill>
                  <a:srgbClr val="FF0000"/>
                </a:solidFill>
              </a:rPr>
              <a:t>распределение</a:t>
            </a:r>
            <a:r>
              <a:rPr lang="ru-RU" sz="2200" dirty="0"/>
              <a:t> только </a:t>
            </a:r>
            <a:r>
              <a:rPr lang="ru-RU" sz="2200" dirty="0">
                <a:solidFill>
                  <a:srgbClr val="FF0000"/>
                </a:solidFill>
              </a:rPr>
              <a:t>в РЦОИ.</a:t>
            </a:r>
          </a:p>
          <a:p>
            <a:pPr algn="just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50361" y="1031419"/>
            <a:ext cx="9484275" cy="906719"/>
          </a:xfrm>
        </p:spPr>
        <p:txBody>
          <a:bodyPr>
            <a:normAutofit fontScale="90000"/>
          </a:bodyPr>
          <a:lstStyle/>
          <a:p>
            <a:r>
              <a:rPr lang="ru-RU" dirty="0"/>
              <a:t>I. Общие изменения в Порядке ГИА-9 и Порядке ГИА-11</a:t>
            </a:r>
            <a:br>
              <a:rPr lang="ru-RU" dirty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49136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03481" y="1099783"/>
            <a:ext cx="11226208" cy="4853416"/>
          </a:xfrm>
        </p:spPr>
        <p:txBody>
          <a:bodyPr>
            <a:normAutofit/>
          </a:bodyPr>
          <a:lstStyle/>
          <a:p>
            <a:endParaRPr lang="ru-RU" dirty="0"/>
          </a:p>
          <a:p>
            <a:pPr algn="just">
              <a:spcAft>
                <a:spcPts val="300"/>
              </a:spcAft>
            </a:pPr>
            <a:r>
              <a:rPr lang="ru-RU" sz="2200" dirty="0"/>
              <a:t>1. Исключение </a:t>
            </a:r>
            <a:r>
              <a:rPr lang="ru-RU" sz="2200" dirty="0"/>
              <a:t>ГВЭ </a:t>
            </a:r>
            <a:r>
              <a:rPr lang="ru-RU" sz="2200" dirty="0"/>
              <a:t>для обучающихся </a:t>
            </a:r>
            <a:r>
              <a:rPr lang="ru-RU" sz="2200" dirty="0">
                <a:solidFill>
                  <a:srgbClr val="FF0000"/>
                </a:solidFill>
              </a:rPr>
              <a:t>загранучреждений</a:t>
            </a:r>
            <a:r>
              <a:rPr lang="ru-RU" sz="2200" dirty="0"/>
              <a:t>. Только </a:t>
            </a:r>
            <a:r>
              <a:rPr lang="ru-RU" sz="2200" dirty="0"/>
              <a:t>одна форма </a:t>
            </a:r>
            <a:r>
              <a:rPr lang="ru-RU" sz="2200" dirty="0"/>
              <a:t>- </a:t>
            </a:r>
            <a:r>
              <a:rPr lang="ru-RU" sz="2200" dirty="0">
                <a:solidFill>
                  <a:srgbClr val="FF0000"/>
                </a:solidFill>
              </a:rPr>
              <a:t>ОГЭ.</a:t>
            </a:r>
            <a:r>
              <a:rPr lang="ru-RU" sz="2200" dirty="0"/>
              <a:t> </a:t>
            </a:r>
          </a:p>
          <a:p>
            <a:pPr algn="just">
              <a:spcAft>
                <a:spcPts val="300"/>
              </a:spcAft>
            </a:pPr>
            <a:r>
              <a:rPr lang="ru-RU" sz="2200" dirty="0"/>
              <a:t>2. Введение </a:t>
            </a:r>
            <a:r>
              <a:rPr lang="ru-RU" sz="2200" dirty="0">
                <a:solidFill>
                  <a:srgbClr val="FF0000"/>
                </a:solidFill>
              </a:rPr>
              <a:t>итогового собеседования по русскому языку</a:t>
            </a:r>
            <a:r>
              <a:rPr lang="ru-RU" sz="2200" dirty="0"/>
              <a:t> как дополнительного условия допуска к ГИА-9.</a:t>
            </a:r>
          </a:p>
          <a:p>
            <a:pPr algn="just">
              <a:spcAft>
                <a:spcPts val="300"/>
              </a:spcAft>
            </a:pPr>
            <a:r>
              <a:rPr lang="ru-RU" sz="2200" dirty="0"/>
              <a:t>3. </a:t>
            </a:r>
            <a:r>
              <a:rPr lang="ru-RU" sz="2200" dirty="0">
                <a:solidFill>
                  <a:srgbClr val="FF0000"/>
                </a:solidFill>
              </a:rPr>
              <a:t>Пересдача </a:t>
            </a:r>
            <a:r>
              <a:rPr lang="ru-RU" sz="2200" dirty="0">
                <a:solidFill>
                  <a:srgbClr val="FF0000"/>
                </a:solidFill>
              </a:rPr>
              <a:t>участниками </a:t>
            </a:r>
            <a:r>
              <a:rPr lang="ru-RU" sz="2200" dirty="0">
                <a:solidFill>
                  <a:srgbClr val="FF0000"/>
                </a:solidFill>
              </a:rPr>
              <a:t>с ОВЗ</a:t>
            </a:r>
            <a:r>
              <a:rPr lang="ru-RU" sz="2200" dirty="0"/>
              <a:t> </a:t>
            </a:r>
            <a:r>
              <a:rPr lang="ru-RU" sz="2200" dirty="0"/>
              <a:t>только </a:t>
            </a:r>
            <a:r>
              <a:rPr lang="ru-RU" sz="2200" dirty="0">
                <a:solidFill>
                  <a:srgbClr val="FF0000"/>
                </a:solidFill>
              </a:rPr>
              <a:t>одного предмета</a:t>
            </a:r>
            <a:r>
              <a:rPr lang="ru-RU" sz="2200" dirty="0"/>
              <a:t>, если они воспользовались своим правом </a:t>
            </a:r>
            <a:r>
              <a:rPr lang="ru-RU" sz="2200" dirty="0"/>
              <a:t>на прохождение </a:t>
            </a:r>
            <a:r>
              <a:rPr lang="ru-RU" sz="2200" dirty="0">
                <a:solidFill>
                  <a:srgbClr val="FF0000"/>
                </a:solidFill>
              </a:rPr>
              <a:t>ГИА </a:t>
            </a:r>
            <a:r>
              <a:rPr lang="ru-RU" sz="2200" dirty="0">
                <a:solidFill>
                  <a:srgbClr val="FF0000"/>
                </a:solidFill>
              </a:rPr>
              <a:t>только </a:t>
            </a:r>
            <a:r>
              <a:rPr lang="ru-RU" sz="2200" dirty="0">
                <a:solidFill>
                  <a:srgbClr val="FF0000"/>
                </a:solidFill>
              </a:rPr>
              <a:t> по 2 предметам</a:t>
            </a:r>
            <a:r>
              <a:rPr lang="ru-RU" sz="2200" dirty="0">
                <a:solidFill>
                  <a:srgbClr val="FF0000"/>
                </a:solidFill>
              </a:rPr>
              <a:t>.</a:t>
            </a:r>
          </a:p>
          <a:p>
            <a:pPr algn="just">
              <a:spcAft>
                <a:spcPts val="300"/>
              </a:spcAft>
            </a:pPr>
            <a:r>
              <a:rPr lang="ru-RU" sz="2200" dirty="0"/>
              <a:t>4. Введение понятий </a:t>
            </a:r>
            <a:r>
              <a:rPr lang="ru-RU" sz="2200" dirty="0"/>
              <a:t>«председатель </a:t>
            </a:r>
            <a:r>
              <a:rPr lang="ru-RU" sz="2200" dirty="0"/>
              <a:t>ГЭК» и «заместитель председателя ГЭК». Исключение понятия «уполномоченный представитель ГЭК» </a:t>
            </a:r>
            <a:r>
              <a:rPr lang="ru-RU" sz="2200" dirty="0"/>
              <a:t>(замена </a:t>
            </a:r>
            <a:r>
              <a:rPr lang="ru-RU" sz="2200" dirty="0"/>
              <a:t>на «члена ГЭК</a:t>
            </a:r>
            <a:r>
              <a:rPr lang="ru-RU" sz="2200" dirty="0"/>
              <a:t>»).</a:t>
            </a:r>
            <a:endParaRPr lang="ru-RU" sz="2200" dirty="0"/>
          </a:p>
          <a:p>
            <a:pPr algn="just">
              <a:spcAft>
                <a:spcPts val="300"/>
              </a:spcAft>
            </a:pPr>
            <a:r>
              <a:rPr lang="ru-RU" sz="2200" dirty="0"/>
              <a:t>5. Введение понятия </a:t>
            </a:r>
            <a:r>
              <a:rPr lang="ru-RU" sz="2200" dirty="0">
                <a:solidFill>
                  <a:srgbClr val="FF0000"/>
                </a:solidFill>
              </a:rPr>
              <a:t>«вход </a:t>
            </a:r>
            <a:r>
              <a:rPr lang="ru-RU" sz="2200" dirty="0">
                <a:solidFill>
                  <a:srgbClr val="FF0000"/>
                </a:solidFill>
              </a:rPr>
              <a:t>в </a:t>
            </a:r>
            <a:r>
              <a:rPr lang="ru-RU" sz="2200" dirty="0">
                <a:solidFill>
                  <a:srgbClr val="FF0000"/>
                </a:solidFill>
              </a:rPr>
              <a:t>ППЭ» (</a:t>
            </a:r>
            <a:r>
              <a:rPr lang="ru-RU" sz="2200" dirty="0"/>
              <a:t>по </a:t>
            </a:r>
            <a:r>
              <a:rPr lang="ru-RU" sz="2200" dirty="0"/>
              <a:t>аналогии с </a:t>
            </a:r>
            <a:r>
              <a:rPr lang="ru-RU" sz="2200" dirty="0"/>
              <a:t>ГИА-11).</a:t>
            </a:r>
            <a:endParaRPr lang="ru-RU" sz="2200" dirty="0"/>
          </a:p>
          <a:p>
            <a:pPr algn="just">
              <a:spcAft>
                <a:spcPts val="300"/>
              </a:spcAft>
            </a:pPr>
            <a:r>
              <a:rPr lang="ru-RU" sz="2200" dirty="0"/>
              <a:t>6. Погашение </a:t>
            </a:r>
            <a:r>
              <a:rPr lang="ru-RU" sz="2200" dirty="0">
                <a:solidFill>
                  <a:srgbClr val="FF0000"/>
                </a:solidFill>
              </a:rPr>
              <a:t>пустых мест на бланках</a:t>
            </a:r>
            <a:r>
              <a:rPr lang="ru-RU" sz="2200" dirty="0"/>
              <a:t> ответов «Z» </a:t>
            </a:r>
            <a:r>
              <a:rPr lang="ru-RU" sz="2200" dirty="0"/>
              <a:t>(по </a:t>
            </a:r>
            <a:r>
              <a:rPr lang="ru-RU" sz="2200" dirty="0"/>
              <a:t>аналогии </a:t>
            </a:r>
            <a:r>
              <a:rPr lang="ru-RU" sz="2200" dirty="0"/>
              <a:t>с ГИА-11).</a:t>
            </a:r>
          </a:p>
          <a:p>
            <a:pPr algn="just">
              <a:spcAft>
                <a:spcPts val="300"/>
              </a:spcAft>
            </a:pPr>
            <a:r>
              <a:rPr lang="ru-RU" sz="2200" dirty="0"/>
              <a:t>7. </a:t>
            </a:r>
            <a:r>
              <a:rPr lang="ru-RU" sz="2200" dirty="0" err="1"/>
              <a:t>Рособрнадзор</a:t>
            </a:r>
            <a:r>
              <a:rPr lang="ru-RU" sz="2200" dirty="0"/>
              <a:t> согласует председателей региональных ПК. </a:t>
            </a:r>
          </a:p>
          <a:p>
            <a:pPr>
              <a:spcAft>
                <a:spcPts val="300"/>
              </a:spcAft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45262" y="860503"/>
            <a:ext cx="9484275" cy="906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I</a:t>
            </a:r>
            <a:r>
              <a:rPr lang="en-US" dirty="0" smtClean="0"/>
              <a:t>I</a:t>
            </a:r>
            <a:r>
              <a:rPr lang="ru-RU" dirty="0" smtClean="0"/>
              <a:t>. Основные </a:t>
            </a:r>
            <a:r>
              <a:rPr lang="ru-RU" dirty="0"/>
              <a:t>изменения в Порядке </a:t>
            </a:r>
            <a:r>
              <a:rPr lang="ru-RU" dirty="0" smtClean="0"/>
              <a:t>ГИА-9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39282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sz="2200" dirty="0"/>
              <a:t>1. </a:t>
            </a:r>
            <a:r>
              <a:rPr lang="ru-RU" sz="2200" dirty="0">
                <a:solidFill>
                  <a:srgbClr val="FF0000"/>
                </a:solidFill>
              </a:rPr>
              <a:t>Изменение </a:t>
            </a:r>
            <a:r>
              <a:rPr lang="ru-RU" sz="2200" dirty="0">
                <a:solidFill>
                  <a:srgbClr val="FF0000"/>
                </a:solidFill>
              </a:rPr>
              <a:t>структуры </a:t>
            </a:r>
            <a:r>
              <a:rPr lang="ru-RU" sz="2200" dirty="0">
                <a:solidFill>
                  <a:srgbClr val="FF0000"/>
                </a:solidFill>
              </a:rPr>
              <a:t>НПА, </a:t>
            </a:r>
            <a:r>
              <a:rPr lang="ru-RU" sz="2200" dirty="0"/>
              <a:t>в </a:t>
            </a:r>
            <a:r>
              <a:rPr lang="ru-RU" sz="2200" dirty="0" err="1"/>
              <a:t>т.ч</a:t>
            </a:r>
            <a:r>
              <a:rPr lang="ru-RU" sz="2200" dirty="0"/>
              <a:t>. включение новых разделов, разделение участников экзаменов на участников  </a:t>
            </a:r>
            <a:r>
              <a:rPr lang="ru-RU" sz="2200" dirty="0"/>
              <a:t>ГИА </a:t>
            </a:r>
            <a:r>
              <a:rPr lang="ru-RU" sz="2200" dirty="0"/>
              <a:t>и участников ЕГЭ</a:t>
            </a:r>
            <a:r>
              <a:rPr lang="ru-RU" sz="2200" dirty="0"/>
              <a:t>.</a:t>
            </a:r>
          </a:p>
          <a:p>
            <a:pPr algn="just"/>
            <a:r>
              <a:rPr lang="ru-RU" sz="2200" dirty="0"/>
              <a:t>2. </a:t>
            </a:r>
            <a:r>
              <a:rPr lang="ru-RU" sz="2200" dirty="0">
                <a:solidFill>
                  <a:srgbClr val="FF0000"/>
                </a:solidFill>
              </a:rPr>
              <a:t>Запрет </a:t>
            </a:r>
            <a:r>
              <a:rPr lang="ru-RU" sz="2200" dirty="0">
                <a:solidFill>
                  <a:srgbClr val="FF0000"/>
                </a:solidFill>
              </a:rPr>
              <a:t>на участие</a:t>
            </a:r>
            <a:r>
              <a:rPr lang="ru-RU" sz="2200" dirty="0"/>
              <a:t> </a:t>
            </a:r>
            <a:r>
              <a:rPr lang="ru-RU" sz="2200" dirty="0"/>
              <a:t>в ЕГЭ </a:t>
            </a:r>
            <a:r>
              <a:rPr lang="ru-RU" sz="2200" dirty="0">
                <a:solidFill>
                  <a:srgbClr val="FF0000"/>
                </a:solidFill>
              </a:rPr>
              <a:t>лиц, имеющих </a:t>
            </a:r>
            <a:r>
              <a:rPr lang="ru-RU" sz="2200" dirty="0">
                <a:solidFill>
                  <a:srgbClr val="FF0000"/>
                </a:solidFill>
              </a:rPr>
              <a:t>высшее образование.</a:t>
            </a:r>
          </a:p>
          <a:p>
            <a:pPr algn="just"/>
            <a:r>
              <a:rPr lang="ru-RU" sz="2200" dirty="0"/>
              <a:t>3. </a:t>
            </a:r>
            <a:r>
              <a:rPr lang="ru-RU" sz="2200" dirty="0">
                <a:solidFill>
                  <a:srgbClr val="FF0000"/>
                </a:solidFill>
              </a:rPr>
              <a:t>Запрет на участие ВПЛ </a:t>
            </a:r>
            <a:r>
              <a:rPr lang="ru-RU" sz="2200" dirty="0"/>
              <a:t>в ЕГЭ по </a:t>
            </a:r>
            <a:r>
              <a:rPr lang="ru-RU" sz="2200" dirty="0">
                <a:solidFill>
                  <a:srgbClr val="FF0000"/>
                </a:solidFill>
              </a:rPr>
              <a:t>математике базового уровня.</a:t>
            </a:r>
            <a:endParaRPr lang="ru-RU" sz="2200" dirty="0">
              <a:solidFill>
                <a:srgbClr val="FF0000"/>
              </a:solidFill>
            </a:endParaRPr>
          </a:p>
          <a:p>
            <a:pPr algn="just"/>
            <a:r>
              <a:rPr lang="ru-RU" sz="2200" dirty="0"/>
              <a:t>4. </a:t>
            </a:r>
            <a:r>
              <a:rPr lang="ru-RU" sz="2200" dirty="0">
                <a:solidFill>
                  <a:srgbClr val="FF0000"/>
                </a:solidFill>
              </a:rPr>
              <a:t>Включение  китайского языка в </a:t>
            </a:r>
            <a:r>
              <a:rPr lang="ru-RU" sz="2200" dirty="0"/>
              <a:t>перечень ЕГЭ по иностранным языкам.</a:t>
            </a:r>
          </a:p>
          <a:p>
            <a:pPr algn="just"/>
            <a:r>
              <a:rPr lang="ru-RU" sz="2200" dirty="0"/>
              <a:t>5</a:t>
            </a:r>
            <a:r>
              <a:rPr lang="ru-RU" sz="2200" dirty="0"/>
              <a:t>. </a:t>
            </a:r>
            <a:r>
              <a:rPr lang="ru-RU" sz="2200" dirty="0"/>
              <a:t>Право </a:t>
            </a:r>
            <a:r>
              <a:rPr lang="ru-RU" sz="2200" dirty="0">
                <a:solidFill>
                  <a:srgbClr val="FF0000"/>
                </a:solidFill>
              </a:rPr>
              <a:t>ВПЛ</a:t>
            </a:r>
            <a:r>
              <a:rPr lang="ru-RU" sz="2200" dirty="0"/>
              <a:t>  на предоставление </a:t>
            </a:r>
            <a:r>
              <a:rPr lang="ru-RU" sz="2200" dirty="0">
                <a:solidFill>
                  <a:srgbClr val="FF0000"/>
                </a:solidFill>
              </a:rPr>
              <a:t>заверенной копии аттестата об образовании </a:t>
            </a:r>
            <a:r>
              <a:rPr lang="ru-RU" sz="2200" dirty="0"/>
              <a:t>(не оригинал).</a:t>
            </a:r>
            <a:endParaRPr lang="ru-RU" sz="2200" dirty="0"/>
          </a:p>
          <a:p>
            <a:pPr algn="just"/>
            <a:r>
              <a:rPr lang="ru-RU" sz="2200" dirty="0"/>
              <a:t>6. </a:t>
            </a:r>
            <a:r>
              <a:rPr lang="ru-RU" sz="2200" dirty="0">
                <a:solidFill>
                  <a:srgbClr val="FF0000"/>
                </a:solidFill>
              </a:rPr>
              <a:t>Удаление участников итогового сочинения (изложения) за </a:t>
            </a:r>
            <a:r>
              <a:rPr lang="ru-RU" sz="2200" dirty="0">
                <a:solidFill>
                  <a:srgbClr val="FF0000"/>
                </a:solidFill>
              </a:rPr>
              <a:t>нарушения</a:t>
            </a:r>
            <a:r>
              <a:rPr lang="ru-RU" sz="2200" dirty="0"/>
              <a:t> во время </a:t>
            </a:r>
            <a:r>
              <a:rPr lang="ru-RU" sz="2200" dirty="0"/>
              <a:t>его проведения.</a:t>
            </a:r>
            <a:endParaRPr lang="ru-RU" sz="2200" dirty="0">
              <a:solidFill>
                <a:srgbClr val="FF0000"/>
              </a:solidFill>
            </a:endParaRPr>
          </a:p>
          <a:p>
            <a:pPr algn="just"/>
            <a:r>
              <a:rPr lang="ru-RU" sz="2200" dirty="0"/>
              <a:t>7. </a:t>
            </a:r>
            <a:r>
              <a:rPr lang="ru-RU" sz="2200" dirty="0"/>
              <a:t>Установление </a:t>
            </a:r>
            <a:r>
              <a:rPr lang="ru-RU" sz="2200" dirty="0">
                <a:solidFill>
                  <a:srgbClr val="FF0000"/>
                </a:solidFill>
              </a:rPr>
              <a:t>сроков </a:t>
            </a:r>
            <a:r>
              <a:rPr lang="ru-RU" sz="2200" dirty="0">
                <a:solidFill>
                  <a:srgbClr val="FF0000"/>
                </a:solidFill>
              </a:rPr>
              <a:t>проверки </a:t>
            </a:r>
            <a:r>
              <a:rPr lang="ru-RU" sz="2200" dirty="0">
                <a:solidFill>
                  <a:srgbClr val="FF0000"/>
                </a:solidFill>
              </a:rPr>
              <a:t>итогового сочинения </a:t>
            </a:r>
            <a:r>
              <a:rPr lang="ru-RU" sz="2200" dirty="0">
                <a:solidFill>
                  <a:srgbClr val="FF0000"/>
                </a:solidFill>
              </a:rPr>
              <a:t>(изложения) - 7 </a:t>
            </a:r>
            <a:r>
              <a:rPr lang="ru-RU" sz="2200" dirty="0">
                <a:solidFill>
                  <a:srgbClr val="FF0000"/>
                </a:solidFill>
              </a:rPr>
              <a:t>календ. </a:t>
            </a:r>
            <a:r>
              <a:rPr lang="ru-RU" sz="2200" dirty="0">
                <a:solidFill>
                  <a:srgbClr val="FF0000"/>
                </a:solidFill>
              </a:rPr>
              <a:t>дней с даты </a:t>
            </a:r>
            <a:r>
              <a:rPr lang="ru-RU" sz="2200" dirty="0">
                <a:solidFill>
                  <a:srgbClr val="FF0000"/>
                </a:solidFill>
              </a:rPr>
              <a:t>его проведения</a:t>
            </a:r>
            <a:r>
              <a:rPr lang="ru-RU" sz="2200" dirty="0">
                <a:solidFill>
                  <a:srgbClr val="FF0000"/>
                </a:solidFill>
              </a:rPr>
              <a:t>; </a:t>
            </a:r>
            <a:r>
              <a:rPr lang="ru-RU" sz="2200" dirty="0">
                <a:solidFill>
                  <a:srgbClr val="FF0000"/>
                </a:solidFill>
              </a:rPr>
              <a:t>сроков </a:t>
            </a:r>
            <a:r>
              <a:rPr lang="ru-RU" sz="2200" dirty="0">
                <a:solidFill>
                  <a:srgbClr val="FF0000"/>
                </a:solidFill>
              </a:rPr>
              <a:t>обработки - 5 </a:t>
            </a:r>
            <a:r>
              <a:rPr lang="ru-RU" sz="2200" dirty="0">
                <a:solidFill>
                  <a:srgbClr val="FF0000"/>
                </a:solidFill>
              </a:rPr>
              <a:t>календ. </a:t>
            </a:r>
            <a:r>
              <a:rPr lang="ru-RU" sz="2200" dirty="0">
                <a:solidFill>
                  <a:srgbClr val="FF0000"/>
                </a:solidFill>
              </a:rPr>
              <a:t>дней после </a:t>
            </a:r>
            <a:r>
              <a:rPr lang="ru-RU" sz="2200" dirty="0">
                <a:solidFill>
                  <a:srgbClr val="FF0000"/>
                </a:solidFill>
              </a:rPr>
              <a:t>его проверки</a:t>
            </a:r>
            <a:r>
              <a:rPr lang="ru-RU" sz="2200" dirty="0">
                <a:solidFill>
                  <a:srgbClr val="FF0000"/>
                </a:solidFill>
              </a:rPr>
              <a:t>.</a:t>
            </a:r>
          </a:p>
          <a:p>
            <a:pPr algn="just"/>
            <a:r>
              <a:rPr lang="ru-RU" sz="2200" dirty="0"/>
              <a:t>8. </a:t>
            </a:r>
            <a:r>
              <a:rPr lang="ru-RU" sz="2200" dirty="0">
                <a:solidFill>
                  <a:srgbClr val="FF0000"/>
                </a:solidFill>
              </a:rPr>
              <a:t>Онлайн- видеонаблюдение </a:t>
            </a:r>
            <a:r>
              <a:rPr lang="ru-RU" sz="2200" dirty="0"/>
              <a:t>в аудиториях проведения ГИА и Штабе ППЭ</a:t>
            </a:r>
            <a:r>
              <a:rPr lang="ru-RU" sz="2200" dirty="0">
                <a:solidFill>
                  <a:srgbClr val="FF0000"/>
                </a:solidFill>
              </a:rPr>
              <a:t>.</a:t>
            </a:r>
            <a:r>
              <a:rPr lang="ru-RU" sz="2200" dirty="0"/>
              <a:t> </a:t>
            </a:r>
            <a:r>
              <a:rPr lang="ru-RU" sz="2200" dirty="0">
                <a:solidFill>
                  <a:srgbClr val="FF0000"/>
                </a:solidFill>
              </a:rPr>
              <a:t>Офлайн –видеонаблюдение</a:t>
            </a:r>
            <a:r>
              <a:rPr lang="ru-RU" sz="2200" dirty="0"/>
              <a:t> - </a:t>
            </a:r>
            <a:r>
              <a:rPr lang="ru-RU" sz="2200" dirty="0"/>
              <a:t>по согласованию с РОН. </a:t>
            </a:r>
          </a:p>
          <a:p>
            <a:pPr algn="just"/>
            <a:r>
              <a:rPr lang="ru-RU" sz="2200" dirty="0"/>
              <a:t>9. </a:t>
            </a:r>
            <a:r>
              <a:rPr lang="ru-RU" sz="2200" dirty="0">
                <a:solidFill>
                  <a:srgbClr val="FF0000"/>
                </a:solidFill>
              </a:rPr>
              <a:t>Видеонаблюдение в иных помещениях </a:t>
            </a:r>
            <a:r>
              <a:rPr lang="ru-RU" sz="2200" dirty="0"/>
              <a:t>ППЭ -  </a:t>
            </a:r>
            <a:r>
              <a:rPr lang="ru-RU" sz="2200" dirty="0"/>
              <a:t>по решению ОИВ.</a:t>
            </a:r>
          </a:p>
          <a:p>
            <a:pPr algn="just"/>
            <a:r>
              <a:rPr lang="ru-RU" sz="2200" dirty="0"/>
              <a:t>10</a:t>
            </a:r>
            <a:r>
              <a:rPr lang="ru-RU" sz="2200" dirty="0"/>
              <a:t>. </a:t>
            </a:r>
            <a:r>
              <a:rPr lang="ru-RU" sz="2200" dirty="0"/>
              <a:t>Участие </a:t>
            </a:r>
            <a:r>
              <a:rPr lang="ru-RU" sz="2200" dirty="0">
                <a:solidFill>
                  <a:srgbClr val="FF0000"/>
                </a:solidFill>
              </a:rPr>
              <a:t>экзаменаторов-собеседников</a:t>
            </a:r>
            <a:r>
              <a:rPr lang="ru-RU" sz="2200" dirty="0"/>
              <a:t> в проведении </a:t>
            </a:r>
            <a:r>
              <a:rPr lang="ru-RU" sz="2200" dirty="0">
                <a:solidFill>
                  <a:srgbClr val="FF0000"/>
                </a:solidFill>
              </a:rPr>
              <a:t>ГВЭ в устной форме</a:t>
            </a:r>
            <a:r>
              <a:rPr lang="ru-RU" sz="2200" dirty="0"/>
              <a:t>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45262" y="829212"/>
            <a:ext cx="9484275" cy="906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I</a:t>
            </a:r>
            <a:r>
              <a:rPr lang="en-US" dirty="0" smtClean="0"/>
              <a:t>II</a:t>
            </a:r>
            <a:r>
              <a:rPr lang="ru-RU" dirty="0" smtClean="0"/>
              <a:t>. Основные </a:t>
            </a:r>
            <a:r>
              <a:rPr lang="ru-RU" dirty="0"/>
              <a:t>изменения в Порядке </a:t>
            </a:r>
            <a:r>
              <a:rPr lang="ru-RU" dirty="0" smtClean="0"/>
              <a:t>ГИА-</a:t>
            </a:r>
            <a:r>
              <a:rPr lang="en-US" dirty="0" smtClean="0"/>
              <a:t>11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7832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03481" y="1288895"/>
            <a:ext cx="11226208" cy="5178499"/>
          </a:xfrm>
        </p:spPr>
        <p:txBody>
          <a:bodyPr>
            <a:normAutofit fontScale="92500"/>
          </a:bodyPr>
          <a:lstStyle/>
          <a:p>
            <a:pPr algn="just">
              <a:spcAft>
                <a:spcPts val="300"/>
              </a:spcAft>
            </a:pPr>
            <a:r>
              <a:rPr lang="ru-RU" sz="2200" dirty="0"/>
              <a:t>11. </a:t>
            </a:r>
            <a:r>
              <a:rPr lang="ru-RU" sz="2200" dirty="0">
                <a:solidFill>
                  <a:srgbClr val="FF0000"/>
                </a:solidFill>
              </a:rPr>
              <a:t>Персональная ответственность</a:t>
            </a:r>
            <a:r>
              <a:rPr lang="ru-RU" sz="2200" dirty="0"/>
              <a:t> </a:t>
            </a:r>
            <a:r>
              <a:rPr lang="ru-RU" sz="2200" dirty="0">
                <a:solidFill>
                  <a:srgbClr val="FF0000"/>
                </a:solidFill>
              </a:rPr>
              <a:t>руководителя </a:t>
            </a:r>
            <a:r>
              <a:rPr lang="ru-RU" sz="2200" dirty="0">
                <a:solidFill>
                  <a:srgbClr val="FF0000"/>
                </a:solidFill>
              </a:rPr>
              <a:t>ППЭ </a:t>
            </a:r>
            <a:r>
              <a:rPr lang="ru-RU" sz="2200" dirty="0"/>
              <a:t>за </a:t>
            </a:r>
            <a:r>
              <a:rPr lang="ru-RU" sz="2200" dirty="0">
                <a:solidFill>
                  <a:srgbClr val="FF0000"/>
                </a:solidFill>
              </a:rPr>
              <a:t>проведение ГИА</a:t>
            </a:r>
            <a:r>
              <a:rPr lang="ru-RU" sz="2200" dirty="0"/>
              <a:t> и соблюдение мер </a:t>
            </a:r>
            <a:r>
              <a:rPr lang="ru-RU" sz="2200" dirty="0">
                <a:solidFill>
                  <a:srgbClr val="FF0000"/>
                </a:solidFill>
              </a:rPr>
              <a:t>информационной безопасности.</a:t>
            </a:r>
          </a:p>
          <a:p>
            <a:pPr algn="just">
              <a:spcAft>
                <a:spcPts val="300"/>
              </a:spcAft>
            </a:pPr>
            <a:r>
              <a:rPr lang="ru-RU" sz="2200" dirty="0"/>
              <a:t>12. Проверка </a:t>
            </a:r>
            <a:r>
              <a:rPr lang="ru-RU" sz="2200" dirty="0">
                <a:solidFill>
                  <a:srgbClr val="FF0000"/>
                </a:solidFill>
              </a:rPr>
              <a:t>комплектности ЭМ </a:t>
            </a:r>
            <a:r>
              <a:rPr lang="ru-RU" sz="2200" dirty="0"/>
              <a:t>у участника экзамена </a:t>
            </a:r>
            <a:r>
              <a:rPr lang="ru-RU" sz="2200" dirty="0">
                <a:solidFill>
                  <a:srgbClr val="FF0000"/>
                </a:solidFill>
              </a:rPr>
              <a:t>при его выходе</a:t>
            </a:r>
            <a:r>
              <a:rPr lang="ru-RU" sz="2200" dirty="0"/>
              <a:t> из аудитории.</a:t>
            </a:r>
          </a:p>
          <a:p>
            <a:pPr algn="just">
              <a:spcAft>
                <a:spcPts val="300"/>
              </a:spcAft>
            </a:pPr>
            <a:r>
              <a:rPr lang="ru-RU" sz="2200" dirty="0"/>
              <a:t>13. </a:t>
            </a:r>
            <a:r>
              <a:rPr lang="ru-RU" sz="2200" dirty="0">
                <a:solidFill>
                  <a:srgbClr val="FF0000"/>
                </a:solidFill>
              </a:rPr>
              <a:t>Фиксирование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ru-RU" sz="2200" dirty="0">
                <a:solidFill>
                  <a:srgbClr val="FF0000"/>
                </a:solidFill>
              </a:rPr>
              <a:t>времени выхода</a:t>
            </a:r>
            <a:r>
              <a:rPr lang="ru-RU" sz="2200" dirty="0"/>
              <a:t> участника экзамена из аудитории</a:t>
            </a:r>
            <a:r>
              <a:rPr lang="en-US" sz="2200" dirty="0"/>
              <a:t> </a:t>
            </a:r>
            <a:r>
              <a:rPr lang="ru-RU" sz="2200" dirty="0"/>
              <a:t>(+продолжительность).</a:t>
            </a:r>
          </a:p>
          <a:p>
            <a:pPr algn="just">
              <a:spcAft>
                <a:spcPts val="300"/>
              </a:spcAft>
            </a:pPr>
            <a:r>
              <a:rPr lang="ru-RU" sz="2200" dirty="0"/>
              <a:t>14. Процедура замены ошибочных ответов.</a:t>
            </a:r>
          </a:p>
          <a:p>
            <a:pPr algn="just">
              <a:spcAft>
                <a:spcPts val="300"/>
              </a:spcAft>
            </a:pPr>
            <a:r>
              <a:rPr lang="ru-RU" sz="2200" dirty="0"/>
              <a:t>15. Выявление РОН фактов нарушения до 1 марта, направление информации председателю ГЭК. Принятие председателем ГЭК решения </a:t>
            </a:r>
            <a:r>
              <a:rPr lang="ru-RU" sz="2200" dirty="0">
                <a:solidFill>
                  <a:srgbClr val="FF0000"/>
                </a:solidFill>
              </a:rPr>
              <a:t>о приостановке действия результатов ЕГЭ до выяснения обстоятельств.</a:t>
            </a:r>
          </a:p>
          <a:p>
            <a:pPr algn="just">
              <a:spcAft>
                <a:spcPts val="300"/>
              </a:spcAft>
            </a:pPr>
            <a:r>
              <a:rPr lang="ru-RU" sz="2200" dirty="0"/>
              <a:t>16. По решению </a:t>
            </a:r>
            <a:r>
              <a:rPr lang="ru-RU" sz="2200" dirty="0" err="1"/>
              <a:t>Рособрнадзора</a:t>
            </a:r>
            <a:r>
              <a:rPr lang="ru-RU" sz="2200" dirty="0"/>
              <a:t> ЕГЭ по </a:t>
            </a:r>
            <a:r>
              <a:rPr lang="ru-RU" sz="2200" dirty="0"/>
              <a:t>информатике и ИКТ </a:t>
            </a:r>
            <a:r>
              <a:rPr lang="ru-RU" sz="2200" dirty="0">
                <a:solidFill>
                  <a:srgbClr val="FF0000"/>
                </a:solidFill>
              </a:rPr>
              <a:t>в компьютерной форме</a:t>
            </a:r>
            <a:r>
              <a:rPr lang="ru-RU" sz="2200" dirty="0"/>
              <a:t>. </a:t>
            </a:r>
          </a:p>
          <a:p>
            <a:pPr algn="just">
              <a:spcAft>
                <a:spcPts val="300"/>
              </a:spcAft>
            </a:pPr>
            <a:r>
              <a:rPr lang="ru-RU" sz="2200" dirty="0"/>
              <a:t>17. Повторное участие </a:t>
            </a:r>
            <a:r>
              <a:rPr lang="ru-RU" sz="2200" dirty="0">
                <a:solidFill>
                  <a:srgbClr val="FF0000"/>
                </a:solidFill>
              </a:rPr>
              <a:t>ВТГ, удалённых с экзаменов по предметам по выбору</a:t>
            </a:r>
            <a:r>
              <a:rPr lang="ru-RU" sz="2200" dirty="0"/>
              <a:t> за нарушение, в соответствующем экзамене</a:t>
            </a:r>
            <a:r>
              <a:rPr lang="ru-RU" sz="2200" dirty="0">
                <a:solidFill>
                  <a:srgbClr val="FF0000"/>
                </a:solidFill>
              </a:rPr>
              <a:t> не ранее, чем через 2 года.</a:t>
            </a:r>
            <a:r>
              <a:rPr lang="ru-RU" sz="2200" dirty="0"/>
              <a:t> Если удаление с экзаменов по обязательным предметам, то участие в соответствующих экзаменах в </a:t>
            </a:r>
            <a:r>
              <a:rPr lang="ru-RU" sz="2200" dirty="0">
                <a:solidFill>
                  <a:srgbClr val="FF0000"/>
                </a:solidFill>
              </a:rPr>
              <a:t>сентябре.</a:t>
            </a:r>
          </a:p>
          <a:p>
            <a:pPr algn="just">
              <a:spcAft>
                <a:spcPts val="300"/>
              </a:spcAft>
            </a:pPr>
            <a:r>
              <a:rPr lang="ru-RU" sz="2200" dirty="0"/>
              <a:t>18. Участие </a:t>
            </a:r>
            <a:r>
              <a:rPr lang="ru-RU" sz="2200" dirty="0">
                <a:solidFill>
                  <a:srgbClr val="FF0000"/>
                </a:solidFill>
              </a:rPr>
              <a:t>ВПЛ, удалённых</a:t>
            </a:r>
            <a:r>
              <a:rPr lang="ru-RU" sz="2200" dirty="0"/>
              <a:t> с экзаменов за нарушение, в соответствующих экзаменах  не </a:t>
            </a:r>
            <a:r>
              <a:rPr lang="ru-RU" sz="2200" dirty="0">
                <a:solidFill>
                  <a:srgbClr val="FF0000"/>
                </a:solidFill>
              </a:rPr>
              <a:t>ранее, чем через 2 года.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07632" y="835535"/>
            <a:ext cx="9484275" cy="906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I</a:t>
            </a:r>
            <a:r>
              <a:rPr lang="en-US" dirty="0" smtClean="0"/>
              <a:t>II</a:t>
            </a:r>
            <a:r>
              <a:rPr lang="ru-RU" dirty="0" smtClean="0"/>
              <a:t>. Основные </a:t>
            </a:r>
            <a:r>
              <a:rPr lang="ru-RU" dirty="0"/>
              <a:t>изменения в Порядке </a:t>
            </a:r>
            <a:r>
              <a:rPr lang="ru-RU" dirty="0" smtClean="0"/>
              <a:t>ГИА-</a:t>
            </a:r>
            <a:r>
              <a:rPr lang="en-US" dirty="0" smtClean="0"/>
              <a:t>11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5994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6374" y="779362"/>
            <a:ext cx="1151118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Зоны </a:t>
            </a:r>
            <a:r>
              <a:rPr lang="ru-RU" sz="3600" b="1" dirty="0">
                <a:solidFill>
                  <a:srgbClr val="FF0000"/>
                </a:solidFill>
              </a:rPr>
              <a:t>риска ЕГЭ</a:t>
            </a:r>
          </a:p>
          <a:p>
            <a:r>
              <a:rPr lang="ru-RU" sz="1700" dirty="0">
                <a:solidFill>
                  <a:srgbClr val="000000"/>
                </a:solidFill>
              </a:rPr>
              <a:t>1) Работы участников, получивших неудовлетворительные результаты по одному из обязательных предметов в основной день, и пересдавших экзамен с повышением результата на 30 тестовых баллов и выше (за исключением участников, завершивших экзамен по уважительной причине</a:t>
            </a:r>
            <a:r>
              <a:rPr lang="ru-RU" sz="1700" dirty="0" smtClean="0">
                <a:solidFill>
                  <a:srgbClr val="000000"/>
                </a:solidFill>
              </a:rPr>
              <a:t>). 4 чел.</a:t>
            </a:r>
            <a:endParaRPr lang="ru-RU" sz="1700" dirty="0">
              <a:solidFill>
                <a:srgbClr val="000000"/>
              </a:solidFill>
            </a:endParaRPr>
          </a:p>
          <a:p>
            <a:r>
              <a:rPr lang="ru-RU" sz="1700" dirty="0">
                <a:solidFill>
                  <a:srgbClr val="000000"/>
                </a:solidFill>
              </a:rPr>
              <a:t>2) </a:t>
            </a:r>
            <a:r>
              <a:rPr lang="ru-RU" sz="1700" dirty="0">
                <a:solidFill>
                  <a:schemeClr val="accent6">
                    <a:lumMod val="75000"/>
                  </a:schemeClr>
                </a:solidFill>
              </a:rPr>
              <a:t>Работы участников, получивших на ЕГЭ по русскому языку 90-100 баллов и имевших «незачет» по итоговому сочинению</a:t>
            </a:r>
            <a:r>
              <a:rPr lang="ru-RU" sz="1700" dirty="0" smtClean="0">
                <a:solidFill>
                  <a:schemeClr val="accent6">
                    <a:lumMod val="75000"/>
                  </a:schemeClr>
                </a:solidFill>
              </a:rPr>
              <a:t>. 0 чел.</a:t>
            </a:r>
            <a:endParaRPr lang="ru-RU" sz="1700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1700" dirty="0">
                <a:solidFill>
                  <a:srgbClr val="000000"/>
                </a:solidFill>
              </a:rPr>
              <a:t>3) Работы участников, получивших менее 30 % баллов от максимального количества первичных баллов за часть с кратким ответом и более 70 % баллов от максимального количества первичных баллов за часть с развернутым ответом</a:t>
            </a:r>
            <a:r>
              <a:rPr lang="ru-RU" sz="1700" dirty="0" smtClean="0">
                <a:solidFill>
                  <a:srgbClr val="000000"/>
                </a:solidFill>
              </a:rPr>
              <a:t>. 7 чел.</a:t>
            </a:r>
            <a:endParaRPr lang="ru-RU" sz="1700" dirty="0">
              <a:solidFill>
                <a:srgbClr val="000000"/>
              </a:solidFill>
            </a:endParaRPr>
          </a:p>
          <a:p>
            <a:r>
              <a:rPr lang="ru-RU" sz="1700" dirty="0">
                <a:solidFill>
                  <a:srgbClr val="000000"/>
                </a:solidFill>
              </a:rPr>
              <a:t>4) </a:t>
            </a:r>
            <a:r>
              <a:rPr lang="ru-RU" sz="1700" dirty="0">
                <a:solidFill>
                  <a:schemeClr val="accent6">
                    <a:lumMod val="75000"/>
                  </a:schemeClr>
                </a:solidFill>
              </a:rPr>
              <a:t>Участники, имеющие 3 и более удовлетворенные апелляции с повышением баллов по результатам ЕГЭ (исключая апелляции, связанные с распознаванием ответов</a:t>
            </a:r>
            <a:r>
              <a:rPr lang="ru-RU" sz="1700" dirty="0" smtClean="0">
                <a:solidFill>
                  <a:schemeClr val="accent6">
                    <a:lumMod val="75000"/>
                  </a:schemeClr>
                </a:solidFill>
              </a:rPr>
              <a:t>). 0 чел.</a:t>
            </a:r>
            <a:endParaRPr lang="ru-RU" sz="1700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1700" dirty="0">
                <a:solidFill>
                  <a:srgbClr val="000000"/>
                </a:solidFill>
              </a:rPr>
              <a:t>5) Участники, имеющие удовлетворенную апелляцию по результатам ЕГЭ, позволившую преодолеть минимальную границу количества баллов по соответствующему учебному предмету</a:t>
            </a:r>
            <a:r>
              <a:rPr lang="ru-RU" sz="1700" dirty="0" smtClean="0">
                <a:solidFill>
                  <a:srgbClr val="000000"/>
                </a:solidFill>
              </a:rPr>
              <a:t>. 3 чел.</a:t>
            </a:r>
            <a:endParaRPr lang="ru-RU" sz="1700" dirty="0">
              <a:solidFill>
                <a:srgbClr val="000000"/>
              </a:solidFill>
            </a:endParaRPr>
          </a:p>
          <a:p>
            <a:r>
              <a:rPr lang="ru-RU" sz="1700" dirty="0">
                <a:solidFill>
                  <a:srgbClr val="000000"/>
                </a:solidFill>
              </a:rPr>
              <a:t>6) Работы участников с внесением 4 или 5 правильных ответов в поле бланка № 1 «Замена ошибочных ответов на задания с кратким ответом</a:t>
            </a:r>
            <a:r>
              <a:rPr lang="ru-RU" sz="1700" dirty="0" smtClean="0">
                <a:solidFill>
                  <a:srgbClr val="000000"/>
                </a:solidFill>
              </a:rPr>
              <a:t>». 163 чел. </a:t>
            </a:r>
          </a:p>
          <a:p>
            <a:r>
              <a:rPr lang="ru-RU" sz="1700" dirty="0" smtClean="0">
                <a:solidFill>
                  <a:srgbClr val="000000"/>
                </a:solidFill>
              </a:rPr>
              <a:t>7) Участники, завершившие экзамен в основной день досрочно по уважительной причине и получившие в резервный день от 80 до 100 тестовых баллов. </a:t>
            </a:r>
            <a:r>
              <a:rPr lang="ru-RU" sz="1700" dirty="0">
                <a:solidFill>
                  <a:srgbClr val="000000"/>
                </a:solidFill>
              </a:rPr>
              <a:t>3 чел.</a:t>
            </a:r>
            <a:endParaRPr lang="ru-RU" sz="1700" dirty="0" smtClean="0">
              <a:solidFill>
                <a:srgbClr val="000000"/>
              </a:solidFill>
            </a:endParaRPr>
          </a:p>
          <a:p>
            <a:r>
              <a:rPr lang="ru-RU" sz="1700" dirty="0" smtClean="0">
                <a:solidFill>
                  <a:srgbClr val="000000"/>
                </a:solidFill>
              </a:rPr>
              <a:t>8</a:t>
            </a:r>
            <a:r>
              <a:rPr lang="ru-RU" sz="1700" dirty="0">
                <a:solidFill>
                  <a:srgbClr val="000000"/>
                </a:solidFill>
              </a:rPr>
              <a:t>) </a:t>
            </a:r>
            <a:r>
              <a:rPr lang="ru-RU" sz="1700" dirty="0">
                <a:solidFill>
                  <a:schemeClr val="accent6">
                    <a:lumMod val="75000"/>
                  </a:schemeClr>
                </a:solidFill>
              </a:rPr>
              <a:t>Участники, не преодолевшие «минимальный порог» по математике базового уровня и получившие по математике профильного уровня более 80 тестовых баллов</a:t>
            </a:r>
            <a:r>
              <a:rPr lang="ru-RU" sz="1700" dirty="0" smtClean="0">
                <a:solidFill>
                  <a:schemeClr val="accent6">
                    <a:lumMod val="75000"/>
                  </a:schemeClr>
                </a:solidFill>
              </a:rPr>
              <a:t>. 0 чел.</a:t>
            </a:r>
            <a:endParaRPr lang="ru-RU" sz="17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8008" y="6306797"/>
            <a:ext cx="113713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27% пользователей </a:t>
            </a:r>
            <a:r>
              <a:rPr lang="ru-RU" sz="2400" b="1" dirty="0" err="1" smtClean="0">
                <a:solidFill>
                  <a:srgbClr val="FF0000"/>
                </a:solidFill>
              </a:rPr>
              <a:t>смотриегэ.рф</a:t>
            </a:r>
            <a:r>
              <a:rPr lang="ru-RU" sz="2400" b="1" dirty="0" smtClean="0">
                <a:solidFill>
                  <a:srgbClr val="FF0000"/>
                </a:solidFill>
              </a:rPr>
              <a:t> ни разу не входили на портал в 2018 г.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869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4293</TotalTime>
  <Words>1837</Words>
  <Application>Microsoft Office PowerPoint</Application>
  <PresentationFormat>Широкоэкранный</PresentationFormat>
  <Paragraphs>343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Calibri Light</vt:lpstr>
      <vt:lpstr>Cambria</vt:lpstr>
      <vt:lpstr>Century Gothic</vt:lpstr>
      <vt:lpstr>Times New Roman</vt:lpstr>
      <vt:lpstr>Тема Office</vt:lpstr>
      <vt:lpstr>Презентация PowerPoint</vt:lpstr>
      <vt:lpstr>Результаты ЕГЭ 2018.  Основные тренды:</vt:lpstr>
      <vt:lpstr>Задачи на 2019 год</vt:lpstr>
      <vt:lpstr>Презентация PowerPoint</vt:lpstr>
      <vt:lpstr>I. Общие изменения в Порядке ГИА-9 и Порядке ГИА-11 </vt:lpstr>
      <vt:lpstr>II. Основные изменения в Порядке ГИА-9 </vt:lpstr>
      <vt:lpstr>III. Основные изменения в Порядке ГИА-11 </vt:lpstr>
      <vt:lpstr>III. Основные изменения в Порядке ГИА-11 </vt:lpstr>
      <vt:lpstr>Презентация PowerPoint</vt:lpstr>
      <vt:lpstr>Презентация PowerPoint</vt:lpstr>
      <vt:lpstr>Нарушения Порядка проведения ГИА-9 участниками ОГЭ</vt:lpstr>
      <vt:lpstr>Нарушения Порядка проведения ГИА участниками ЕГЭ</vt:lpstr>
      <vt:lpstr>Нарушения Порядка проведения ГИА-9 лицами, привлекаемыми к проведению ОГЭ</vt:lpstr>
      <vt:lpstr>Нарушения Порядка проведения ЕГЭ лицами, привлекаемыми к проведению ГИА</vt:lpstr>
      <vt:lpstr>Нарушения Порядка проведения ЕГЭ лицами, привлекаемыми к проведению ГИА</vt:lpstr>
      <vt:lpstr>Презентация PowerPoint</vt:lpstr>
      <vt:lpstr>Презентация PowerPoint</vt:lpstr>
      <vt:lpstr>Презентация PowerPoint</vt:lpstr>
      <vt:lpstr>Презентация PowerPoint</vt:lpstr>
      <vt:lpstr>    Ресурсы ФИПИ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Снежко</dc:creator>
  <cp:lastModifiedBy>Galina Snezhko</cp:lastModifiedBy>
  <cp:revision>253</cp:revision>
  <dcterms:created xsi:type="dcterms:W3CDTF">2014-10-23T19:43:19Z</dcterms:created>
  <dcterms:modified xsi:type="dcterms:W3CDTF">2018-09-17T10:59:48Z</dcterms:modified>
</cp:coreProperties>
</file>