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wmf" ContentType="image/x-wmf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4" r:id="rId3"/>
    <p:sldMasterId id="2147483696" r:id="rId4"/>
  </p:sldMasterIdLst>
  <p:notesMasterIdLst>
    <p:notesMasterId r:id="rId39"/>
  </p:notesMasterIdLst>
  <p:sldIdLst>
    <p:sldId id="256" r:id="rId5"/>
    <p:sldId id="296" r:id="rId6"/>
    <p:sldId id="297" r:id="rId7"/>
    <p:sldId id="259" r:id="rId8"/>
    <p:sldId id="263" r:id="rId9"/>
    <p:sldId id="264" r:id="rId10"/>
    <p:sldId id="265" r:id="rId11"/>
    <p:sldId id="266" r:id="rId12"/>
    <p:sldId id="261" r:id="rId13"/>
    <p:sldId id="262" r:id="rId14"/>
    <p:sldId id="301" r:id="rId15"/>
    <p:sldId id="307" r:id="rId16"/>
    <p:sldId id="290" r:id="rId17"/>
    <p:sldId id="298" r:id="rId18"/>
    <p:sldId id="299" r:id="rId19"/>
    <p:sldId id="300" r:id="rId20"/>
    <p:sldId id="303" r:id="rId21"/>
    <p:sldId id="304" r:id="rId22"/>
    <p:sldId id="305" r:id="rId23"/>
    <p:sldId id="260" r:id="rId24"/>
    <p:sldId id="267" r:id="rId25"/>
    <p:sldId id="268" r:id="rId26"/>
    <p:sldId id="270" r:id="rId27"/>
    <p:sldId id="272" r:id="rId28"/>
    <p:sldId id="276" r:id="rId29"/>
    <p:sldId id="282" r:id="rId30"/>
    <p:sldId id="283" r:id="rId31"/>
    <p:sldId id="284" r:id="rId32"/>
    <p:sldId id="285" r:id="rId33"/>
    <p:sldId id="286" r:id="rId34"/>
    <p:sldId id="293" r:id="rId35"/>
    <p:sldId id="294" r:id="rId36"/>
    <p:sldId id="295" r:id="rId37"/>
    <p:sldId id="291" r:id="rId3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9" autoAdjust="0"/>
    <p:restoredTop sz="94709" autoAdjust="0"/>
  </p:normalViewPr>
  <p:slideViewPr>
    <p:cSldViewPr>
      <p:cViewPr varScale="1">
        <p:scale>
          <a:sx n="64" d="100"/>
          <a:sy n="64" d="100"/>
        </p:scale>
        <p:origin x="-108" y="-1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9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42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slide" Target="slides/slide3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slide" Target="slides/slide33.xml"/><Relationship Id="rId40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slide" Target="slides/slide32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slide" Target="slides/slide31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80E0BD-0FE8-4A2C-99D7-708185307839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FDE52F4-752B-4CDC-9317-DEF97830947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9412664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22030" y="1371600"/>
            <a:ext cx="82296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371600" y="3331698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00200" y="609600"/>
            <a:ext cx="70866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600200" y="2507786"/>
            <a:ext cx="70866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7924800" y="6416675"/>
            <a:ext cx="762000" cy="365125"/>
          </a:xfrm>
        </p:spPr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2"/>
            <a:ext cx="4040188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535112"/>
            <a:ext cx="4041775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524000"/>
            <a:ext cx="3008313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828800" y="609600"/>
            <a:ext cx="54864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828800" y="1831975"/>
            <a:ext cx="54864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828800" y="1166787"/>
            <a:ext cx="54864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686731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2990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76250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11302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D224-67E2-433C-9D18-A200E5ACB8E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DEEE0-EE36-4607-90B0-0AB3BD0AD0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0865164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E2CB0-5F2D-47BB-BF9E-2A9F4444920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A750A-FCE4-4614-AC36-EDEBB47DFD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3444666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839B-220B-405B-9258-96B323F2A9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9C37F-FA9D-450E-9084-57427F26DD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88763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40BA8-244F-4822-818E-5C807A7239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17D8-EDA1-4E41-9EFC-408C630881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403580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ADF49-28CE-449C-A7AC-9B337E4BF2D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C5E8A-E96B-4D0B-A0A6-34C1333DC2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8494030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9D035-AFCA-451E-8FEB-693BAF51724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96EC-8FC7-4631-AE00-CEAC492EB3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65543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3EC11-59CC-4D87-9835-6EC091BFDA6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238F7-2275-483B-BD9B-7C5D634DC3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71096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020A0-C3E1-4534-954D-FD873FD7D09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A3900-9369-427D-9033-DE606CABF0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6198456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B0495-6E38-4B8F-B7D2-E754E2D931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3DE8-4B0D-4623-8E12-7E9812BF98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5930657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05C67-FFE0-4A6E-A77D-F539A2A0D2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B314B-B78B-4738-8274-9F9AF1C699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52226416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715C4-ECC7-4E56-A63A-3A8384762E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B1A5D-A1F7-43AC-8BB1-A10018243D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031250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D224-67E2-433C-9D18-A200E5ACB8E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DEEE0-EE36-4607-90B0-0AB3BD0AD0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621987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E2CB0-5F2D-47BB-BF9E-2A9F4444920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A750A-FCE4-4614-AC36-EDEBB47DFD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23817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839B-220B-405B-9258-96B323F2A9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9C37F-FA9D-450E-9084-57427F26DD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6780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40BA8-244F-4822-818E-5C807A7239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17D8-EDA1-4E41-9EFC-408C630881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0643038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ADF49-28CE-449C-A7AC-9B337E4BF2D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C5E8A-E96B-4D0B-A0A6-34C1333DC2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4230049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9D035-AFCA-451E-8FEB-693BAF51724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96EC-8FC7-4631-AE00-CEAC492EB3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0322597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3EC11-59CC-4D87-9835-6EC091BFDA6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238F7-2275-483B-BD9B-7C5D634DC3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266411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020A0-C3E1-4534-954D-FD873FD7D09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A3900-9369-427D-9033-DE606CABF0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5867076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B0495-6E38-4B8F-B7D2-E754E2D931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3DE8-4B0D-4623-8E12-7E9812BF98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2700110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05C67-FFE0-4A6E-A77D-F539A2A0D2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B314B-B78B-4738-8274-9F9AF1C699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26635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715C4-ECC7-4E56-A63A-3A8384762E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B1A5D-A1F7-43AC-8BB1-A10018243D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1785612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E0D224-67E2-433C-9D18-A200E5ACB8E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78DEEE0-EE36-4607-90B0-0AB3BD0AD09F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4804990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8E2CB0-5F2D-47BB-BF9E-2A9F4444920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FA750A-FCE4-4614-AC36-EDEBB47DFD20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5517703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BAB839B-220B-405B-9258-96B323F2A93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9C37F-FA9D-450E-9084-57427F26DDDD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30417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440BA8-244F-4822-818E-5C807A7239ED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6217D8-EDA1-4E41-9EFC-408C6308815E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876568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13ADF49-28CE-449C-A7AC-9B337E4BF2D4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FC5E8A-E96B-4D0B-A0A6-34C1333DC22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893315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59D035-AFCA-451E-8FEB-693BAF517243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D7696EC-8FC7-4631-AE00-CEAC492EB3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05063569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083EC11-59CC-4D87-9835-6EC091BFDA67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A238F7-2275-483B-BD9B-7C5D634DC35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01727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020A0-C3E1-4534-954D-FD873FD7D09B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80A3900-9369-427D-9033-DE606CABF0F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344281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smtClean="0"/>
              <a:t>Вставка рисунка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9B0495-6E38-4B8F-B7D2-E754E2D931B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F93DE8-4B0D-4623-8E12-7E9812BF98F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8907413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105C67-FFE0-4A6E-A77D-F539A2A0D2FC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BB314B-B78B-4738-8274-9F9AF1C699D5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700432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6715C4-ECC7-4E56-A63A-3A8384762E5E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0B1A5D-A1F7-43AC-8BB1-A10018243DC2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31596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image" Target="../media/image3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4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29.xml"/><Relationship Id="rId7" Type="http://schemas.openxmlformats.org/officeDocument/2006/relationships/slideLayout" Target="../slideLayouts/slideLayout33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8.xml"/><Relationship Id="rId1" Type="http://schemas.openxmlformats.org/officeDocument/2006/relationships/slideLayout" Target="../slideLayouts/slideLayout27.xml"/><Relationship Id="rId6" Type="http://schemas.openxmlformats.org/officeDocument/2006/relationships/slideLayout" Target="../slideLayouts/slideLayout32.xml"/><Relationship Id="rId11" Type="http://schemas.openxmlformats.org/officeDocument/2006/relationships/slideLayout" Target="../slideLayouts/slideLayout37.xml"/><Relationship Id="rId5" Type="http://schemas.openxmlformats.org/officeDocument/2006/relationships/slideLayout" Target="../slideLayouts/slideLayout31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36.xml"/><Relationship Id="rId4" Type="http://schemas.openxmlformats.org/officeDocument/2006/relationships/slideLayout" Target="../slideLayouts/slideLayout30.xml"/><Relationship Id="rId9" Type="http://schemas.openxmlformats.org/officeDocument/2006/relationships/slideLayout" Target="../slideLayouts/slideLayout35.xml"/><Relationship Id="rId14" Type="http://schemas.openxmlformats.org/officeDocument/2006/relationships/image" Target="../media/image3.png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4.pn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FF99"/>
            </a:gs>
            <a:gs pos="100000">
              <a:srgbClr val="00FFFF"/>
            </a:gs>
          </a:gsLst>
          <a:lin ang="189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57200" y="6416675"/>
            <a:ext cx="21336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05CD2399-D849-4153-A252-E65B2CC53037}" type="datetimeFigureOut">
              <a:rPr lang="ru-RU" smtClean="0"/>
              <a:pPr/>
              <a:t>24.12.2016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3124200" y="6416675"/>
            <a:ext cx="28956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924800" y="6416675"/>
            <a:ext cx="762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BCC1CF5C-401D-4E42-81BE-92610B78EC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709" r:id="rId12"/>
    <p:sldLayoutId id="2147483710" r:id="rId13"/>
    <p:sldLayoutId id="2147483711" r:id="rId14"/>
    <p:sldLayoutId id="2147483713" r:id="rId15"/>
  </p:sldLayoutIdLs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6">
              <a:lumMod val="20000"/>
              <a:lumOff val="80000"/>
            </a:schemeClr>
          </a:solidFill>
          <a:ln w="215900" cmpd="thickThin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t="100000" r="100000"/>
              </a:path>
              <a:tileRect l="-100000" b="-100000"/>
            </a:gra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29" name="Рисунок 9" descr="69415873_06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7575"/>
            <a:ext cx="199072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D95BDE-3C4F-4868-9EDC-DE3A0576EDC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CB599-9BC5-4AF6-9E30-47062F77A7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5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rgbClr val="BFBFBF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pic>
        <p:nvPicPr>
          <p:cNvPr id="1036" name="Рисунок 8" descr="69415856_05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5" y="4581525"/>
            <a:ext cx="160337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13" y="0"/>
            <a:ext cx="174148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4778409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6">
              <a:lumMod val="20000"/>
              <a:lumOff val="80000"/>
            </a:schemeClr>
          </a:solidFill>
          <a:ln w="215900" cmpd="thickThin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t="100000" r="100000"/>
              </a:path>
              <a:tileRect l="-100000" b="-100000"/>
            </a:gra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29" name="Рисунок 9" descr="69415873_06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7575"/>
            <a:ext cx="199072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D95BDE-3C4F-4868-9EDC-DE3A0576EDC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CB599-9BC5-4AF6-9E30-47062F77A7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5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rgbClr val="BFBFBF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pic>
        <p:nvPicPr>
          <p:cNvPr id="1036" name="Рисунок 8" descr="69415856_05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5" y="4581525"/>
            <a:ext cx="160337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13" y="0"/>
            <a:ext cx="174148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6396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6B19C"/>
            </a:gs>
            <a:gs pos="30000">
              <a:srgbClr val="D49E6C"/>
            </a:gs>
            <a:gs pos="70000">
              <a:srgbClr val="A65528"/>
            </a:gs>
            <a:gs pos="100000">
              <a:srgbClr val="663012"/>
            </a:gs>
          </a:gsLst>
          <a:path path="circle">
            <a:fillToRect r="100000" b="100000"/>
          </a:path>
          <a:tileRect l="-100000" t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Капля 7"/>
          <p:cNvSpPr/>
          <p:nvPr/>
        </p:nvSpPr>
        <p:spPr>
          <a:xfrm rot="16200000">
            <a:off x="1165312" y="-1057808"/>
            <a:ext cx="6597352" cy="8712968"/>
          </a:xfrm>
          <a:prstGeom prst="teardrop">
            <a:avLst/>
          </a:prstGeom>
          <a:solidFill>
            <a:schemeClr val="accent6">
              <a:lumMod val="20000"/>
              <a:lumOff val="80000"/>
            </a:schemeClr>
          </a:solidFill>
          <a:ln w="215900" cmpd="thickThin">
            <a:gradFill flip="none" rotWithShape="1">
              <a:gsLst>
                <a:gs pos="0">
                  <a:srgbClr val="D6B19C"/>
                </a:gs>
                <a:gs pos="30000">
                  <a:srgbClr val="D49E6C"/>
                </a:gs>
                <a:gs pos="70000">
                  <a:srgbClr val="A65528"/>
                </a:gs>
                <a:gs pos="100000">
                  <a:srgbClr val="663012"/>
                </a:gs>
              </a:gsLst>
              <a:path path="circle">
                <a:fillToRect t="100000" r="100000"/>
              </a:path>
              <a:tileRect l="-100000" b="-100000"/>
            </a:gradFill>
            <a:prstDash val="solid"/>
          </a:ln>
          <a:effectLst>
            <a:innerShdw blurRad="63500" dist="50800" dir="2700000">
              <a:prstClr val="black">
                <a:alpha val="50000"/>
              </a:prstClr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>
              <a:solidFill>
                <a:prstClr val="white"/>
              </a:solidFill>
            </a:endParaRPr>
          </a:p>
        </p:txBody>
      </p:sp>
      <p:pic>
        <p:nvPicPr>
          <p:cNvPr id="1029" name="Рисунок 9" descr="69415873_06.png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727575"/>
            <a:ext cx="199072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30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31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1D95BDE-3C4F-4868-9EDC-DE3A0576EDCF}" type="datetimeFigureOut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24.12.2016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81CB599-9BC5-4AF6-9E30-47062F77A79A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35" name="Rectangle 1"/>
          <p:cNvSpPr>
            <a:spLocks noChangeArrowheads="1"/>
          </p:cNvSpPr>
          <p:nvPr/>
        </p:nvSpPr>
        <p:spPr bwMode="auto">
          <a:xfrm>
            <a:off x="0" y="6642100"/>
            <a:ext cx="124618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en-US" sz="800" smtClean="0">
                <a:solidFill>
                  <a:srgbClr val="BFBFBF"/>
                </a:solidFill>
                <a:latin typeface="Arial" charset="0"/>
                <a:ea typeface="Calibri" pitchFamily="34" charset="0"/>
                <a:cs typeface="Times New Roman" pitchFamily="18" charset="0"/>
              </a:rPr>
              <a:t>FokinaLida.75@mail.ru</a:t>
            </a:r>
          </a:p>
        </p:txBody>
      </p:sp>
      <p:pic>
        <p:nvPicPr>
          <p:cNvPr id="1036" name="Рисунок 8" descr="69415856_05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0625" y="4581525"/>
            <a:ext cx="1603375" cy="2130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7" name="Picture 5"/>
          <p:cNvPicPr>
            <a:picLocks noChangeAspect="1" noChangeArrowheads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2513" y="0"/>
            <a:ext cx="1741487" cy="148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225761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audio" Target="file:///C:\Documents%20and%20Settings\&#1059;&#1095;&#1080;&#1090;&#1077;&#1083;&#1100;&#1048;&#1085;&#1103;&#1079;\&#1056;&#1072;&#1073;&#1086;&#1095;&#1080;&#1081;%20&#1089;&#1090;&#1086;&#1083;\&#1086;&#1090;&#1082;&#1088;&#1099;&#1090;&#1099;&#1081;%20&#1091;&#1088;&#1086;&#1082;\063%20-%20Unit%202,%20Lesson%2029,%20Exercise%203.mp3" TargetMode="External"/><Relationship Id="rId7" Type="http://schemas.openxmlformats.org/officeDocument/2006/relationships/image" Target="../media/image8.png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gif"/><Relationship Id="rId4" Type="http://schemas.openxmlformats.org/officeDocument/2006/relationships/image" Target="../media/image1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9.xml"/><Relationship Id="rId6" Type="http://schemas.openxmlformats.org/officeDocument/2006/relationships/image" Target="../media/image23.jpeg"/><Relationship Id="rId5" Type="http://schemas.openxmlformats.org/officeDocument/2006/relationships/image" Target="../media/image22.png"/><Relationship Id="rId4" Type="http://schemas.openxmlformats.org/officeDocument/2006/relationships/image" Target="../media/image21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wmf"/><Relationship Id="rId2" Type="http://schemas.openxmlformats.org/officeDocument/2006/relationships/image" Target="../media/image29.wmf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1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wmf"/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4.w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wmf"/><Relationship Id="rId2" Type="http://schemas.openxmlformats.org/officeDocument/2006/relationships/image" Target="../media/image35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w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0.w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wmf"/><Relationship Id="rId2" Type="http://schemas.openxmlformats.org/officeDocument/2006/relationships/image" Target="../media/image43.wmf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wmf"/><Relationship Id="rId2" Type="http://schemas.openxmlformats.org/officeDocument/2006/relationships/image" Target="../media/image45.wm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wmf"/><Relationship Id="rId2" Type="http://schemas.openxmlformats.org/officeDocument/2006/relationships/image" Target="../media/image47.wmf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wmf"/><Relationship Id="rId2" Type="http://schemas.openxmlformats.org/officeDocument/2006/relationships/image" Target="../media/image49.wm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wmf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jpe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4" Type="http://schemas.openxmlformats.org/officeDocument/2006/relationships/image" Target="../media/image6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4" Type="http://schemas.openxmlformats.org/officeDocument/2006/relationships/image" Target="../media/image6.png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8000" cap="none" dirty="0" smtClean="0">
                <a:solidFill>
                  <a:srgbClr val="C00000"/>
                </a:solidFill>
                <a:effectLst/>
              </a:rPr>
              <a:t>The ABC Fun</a:t>
            </a:r>
            <a:endParaRPr lang="ru-RU" sz="8000" cap="none" dirty="0">
              <a:solidFill>
                <a:srgbClr val="C00000"/>
              </a:solidFill>
              <a:effectLst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 smtClean="0"/>
          </a:p>
          <a:p>
            <a:r>
              <a:rPr lang="en-US" sz="4000" b="1" dirty="0" smtClean="0">
                <a:solidFill>
                  <a:schemeClr val="accent3">
                    <a:lumMod val="50000"/>
                  </a:schemeClr>
                </a:solidFill>
              </a:rPr>
              <a:t>2</a:t>
            </a:r>
            <a:r>
              <a:rPr lang="ru-RU" sz="4000" b="1" dirty="0" smtClean="0">
                <a:solidFill>
                  <a:schemeClr val="accent3">
                    <a:lumMod val="50000"/>
                  </a:schemeClr>
                </a:solidFill>
              </a:rPr>
              <a:t> КЛАСС</a:t>
            </a:r>
            <a:endParaRPr lang="ru-RU" sz="4000" b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-252536" y="548680"/>
            <a:ext cx="9396536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42950" indent="-742950" algn="ctr"/>
            <a:r>
              <a:rPr lang="ru-RU" sz="6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букв в английском алфавите?</a:t>
            </a:r>
          </a:p>
          <a:p>
            <a:pPr marL="742950" indent="-742950">
              <a:buAutoNum type="arabicPeriod"/>
            </a:pPr>
            <a:endParaRPr lang="ru-RU" sz="4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5796136" y="3933056"/>
            <a:ext cx="1992498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8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26</a:t>
            </a:r>
            <a:endParaRPr lang="ru-RU" sz="88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2996951"/>
            <a:ext cx="4536504" cy="31518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96132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6"/>
            <a:ext cx="8748464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6600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Сколько гласных букв? Назови их.</a:t>
            </a:r>
            <a:endParaRPr lang="ru-RU" sz="6600" i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555776" y="3717032"/>
            <a:ext cx="4518551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a, e, </a:t>
            </a:r>
            <a:r>
              <a:rPr lang="en-US" sz="60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6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, o, u, y</a:t>
            </a:r>
            <a:endParaRPr lang="ru-RU" sz="60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703724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C00000"/>
                </a:solidFill>
              </a:rPr>
              <a:t>1</a:t>
            </a:r>
            <a:r>
              <a:rPr lang="en-US" dirty="0" smtClean="0">
                <a:solidFill>
                  <a:srgbClr val="C00000"/>
                </a:solidFill>
              </a:rPr>
              <a:t> </a:t>
            </a:r>
            <a:r>
              <a:rPr lang="ru-RU" dirty="0" smtClean="0">
                <a:solidFill>
                  <a:srgbClr val="C00000"/>
                </a:solidFill>
              </a:rPr>
              <a:t>Назови буквы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39552" y="1628800"/>
            <a:ext cx="4038600" cy="4525963"/>
          </a:xfrm>
        </p:spPr>
        <p:txBody>
          <a:bodyPr>
            <a:noAutofit/>
          </a:bodyPr>
          <a:lstStyle/>
          <a:p>
            <a:pPr marL="1051560" indent="-914400">
              <a:buNone/>
            </a:pPr>
            <a:r>
              <a:rPr lang="en-US" sz="5000" b="1" dirty="0" smtClean="0">
                <a:solidFill>
                  <a:srgbClr val="0070C0"/>
                </a:solidFill>
              </a:rPr>
              <a:t>  </a:t>
            </a:r>
            <a:r>
              <a:rPr lang="en-US" sz="4800" b="1" dirty="0" smtClean="0">
                <a:solidFill>
                  <a:srgbClr val="FF0000"/>
                </a:solidFill>
              </a:rPr>
              <a:t>1</a:t>
            </a:r>
            <a:r>
              <a:rPr lang="en-US" sz="5000" b="1" dirty="0" smtClean="0">
                <a:solidFill>
                  <a:srgbClr val="0070C0"/>
                </a:solidFill>
              </a:rPr>
              <a:t>  Ff   </a:t>
            </a:r>
            <a:r>
              <a:rPr lang="en-US" sz="5000" b="1" dirty="0" err="1" smtClean="0">
                <a:solidFill>
                  <a:srgbClr val="0070C0"/>
                </a:solidFill>
              </a:rPr>
              <a:t>Rr</a:t>
            </a:r>
            <a:endParaRPr lang="en-US" sz="5000" b="1" dirty="0" smtClean="0">
              <a:solidFill>
                <a:srgbClr val="0070C0"/>
              </a:solidFill>
            </a:endParaRPr>
          </a:p>
          <a:p>
            <a:pPr marL="1051560" indent="-914400">
              <a:buNone/>
            </a:pPr>
            <a:r>
              <a:rPr lang="en-US" sz="5000" b="1" dirty="0" smtClean="0">
                <a:solidFill>
                  <a:srgbClr val="0070C0"/>
                </a:solidFill>
              </a:rPr>
              <a:t>     </a:t>
            </a:r>
            <a:r>
              <a:rPr lang="en-US" sz="5000" b="1" dirty="0" err="1" smtClean="0">
                <a:solidFill>
                  <a:srgbClr val="0070C0"/>
                </a:solidFill>
              </a:rPr>
              <a:t>Ww</a:t>
            </a:r>
            <a:r>
              <a:rPr lang="en-US" sz="5000" b="1" dirty="0" smtClean="0">
                <a:solidFill>
                  <a:srgbClr val="0070C0"/>
                </a:solidFill>
              </a:rPr>
              <a:t>   Ss     Cc   </a:t>
            </a:r>
            <a:r>
              <a:rPr lang="en-US" sz="5000" b="1" dirty="0" err="1" smtClean="0">
                <a:solidFill>
                  <a:srgbClr val="0070C0"/>
                </a:solidFill>
              </a:rPr>
              <a:t>Nn</a:t>
            </a:r>
            <a:r>
              <a:rPr lang="en-US" sz="5000" b="1" dirty="0" smtClean="0">
                <a:solidFill>
                  <a:srgbClr val="0070C0"/>
                </a:solidFill>
              </a:rPr>
              <a:t>   </a:t>
            </a:r>
            <a:r>
              <a:rPr lang="en-US" sz="5000" b="1" dirty="0" err="1" smtClean="0">
                <a:solidFill>
                  <a:srgbClr val="0070C0"/>
                </a:solidFill>
              </a:rPr>
              <a:t>Gg</a:t>
            </a:r>
            <a:r>
              <a:rPr lang="en-US" sz="5000" b="1" dirty="0" smtClean="0">
                <a:solidFill>
                  <a:srgbClr val="0070C0"/>
                </a:solidFill>
              </a:rPr>
              <a:t>   </a:t>
            </a:r>
            <a:r>
              <a:rPr lang="en-US" sz="5000" b="1" dirty="0" err="1" smtClean="0">
                <a:solidFill>
                  <a:srgbClr val="0070C0"/>
                </a:solidFill>
              </a:rPr>
              <a:t>Yy</a:t>
            </a:r>
            <a:r>
              <a:rPr lang="en-US" sz="5000" b="1" dirty="0" smtClean="0">
                <a:solidFill>
                  <a:srgbClr val="0070C0"/>
                </a:solidFill>
              </a:rPr>
              <a:t> </a:t>
            </a:r>
          </a:p>
          <a:p>
            <a:pPr>
              <a:buNone/>
            </a:pPr>
            <a:r>
              <a:rPr lang="en-US" sz="5000" b="1" dirty="0" smtClean="0">
                <a:solidFill>
                  <a:srgbClr val="0070C0"/>
                </a:solidFill>
              </a:rPr>
              <a:t>       </a:t>
            </a:r>
            <a:r>
              <a:rPr lang="en-US" sz="5000" b="1" dirty="0" err="1" smtClean="0">
                <a:solidFill>
                  <a:srgbClr val="0070C0"/>
                </a:solidFill>
              </a:rPr>
              <a:t>Ee</a:t>
            </a:r>
            <a:r>
              <a:rPr lang="en-US" sz="5000" b="1" dirty="0" smtClean="0">
                <a:solidFill>
                  <a:srgbClr val="0070C0"/>
                </a:solidFill>
              </a:rPr>
              <a:t>  </a:t>
            </a:r>
            <a:r>
              <a:rPr lang="en-US" sz="5000" b="1" dirty="0" err="1" smtClean="0">
                <a:solidFill>
                  <a:srgbClr val="0070C0"/>
                </a:solidFill>
              </a:rPr>
              <a:t>Zz</a:t>
            </a:r>
            <a:endParaRPr lang="ru-RU" sz="5000" b="1" dirty="0">
              <a:solidFill>
                <a:srgbClr val="0070C0"/>
              </a:solidFill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0" y="1556792"/>
            <a:ext cx="4038600" cy="4525963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4800" b="1" dirty="0" smtClean="0">
                <a:solidFill>
                  <a:srgbClr val="FF0000"/>
                </a:solidFill>
              </a:rPr>
              <a:t>2</a:t>
            </a:r>
            <a:r>
              <a:rPr lang="en-US" sz="5000" b="1" dirty="0" smtClean="0">
                <a:solidFill>
                  <a:srgbClr val="0070C0"/>
                </a:solidFill>
              </a:rPr>
              <a:t> Mm   </a:t>
            </a:r>
            <a:r>
              <a:rPr lang="en-US" sz="5000" b="1" dirty="0" err="1" smtClean="0">
                <a:solidFill>
                  <a:srgbClr val="0070C0"/>
                </a:solidFill>
              </a:rPr>
              <a:t>Tt</a:t>
            </a:r>
            <a:r>
              <a:rPr lang="en-US" sz="5000" b="1" dirty="0" smtClean="0">
                <a:solidFill>
                  <a:srgbClr val="0070C0"/>
                </a:solidFill>
              </a:rPr>
              <a:t>   </a:t>
            </a:r>
          </a:p>
          <a:p>
            <a:pPr>
              <a:buNone/>
            </a:pPr>
            <a:r>
              <a:rPr lang="en-US" sz="5000" b="1" dirty="0" smtClean="0">
                <a:solidFill>
                  <a:srgbClr val="0070C0"/>
                </a:solidFill>
              </a:rPr>
              <a:t>    </a:t>
            </a:r>
            <a:r>
              <a:rPr lang="en-US" sz="5000" b="1" dirty="0" err="1" smtClean="0">
                <a:solidFill>
                  <a:srgbClr val="0070C0"/>
                </a:solidFill>
              </a:rPr>
              <a:t>Dd</a:t>
            </a:r>
            <a:r>
              <a:rPr lang="en-US" sz="5000" b="1" dirty="0" smtClean="0">
                <a:solidFill>
                  <a:srgbClr val="0070C0"/>
                </a:solidFill>
              </a:rPr>
              <a:t>   </a:t>
            </a:r>
            <a:r>
              <a:rPr lang="en-US" sz="5000" b="1" dirty="0" err="1" smtClean="0">
                <a:solidFill>
                  <a:srgbClr val="0070C0"/>
                </a:solidFill>
              </a:rPr>
              <a:t>Kk</a:t>
            </a:r>
            <a:r>
              <a:rPr lang="en-US" sz="5000" b="1" dirty="0" smtClean="0">
                <a:solidFill>
                  <a:srgbClr val="0070C0"/>
                </a:solidFill>
              </a:rPr>
              <a:t>   </a:t>
            </a:r>
          </a:p>
          <a:p>
            <a:pPr>
              <a:buNone/>
            </a:pPr>
            <a:r>
              <a:rPr lang="en-US" sz="5000" b="1" dirty="0" smtClean="0">
                <a:solidFill>
                  <a:srgbClr val="0070C0"/>
                </a:solidFill>
              </a:rPr>
              <a:t>     Ii   Xx   </a:t>
            </a:r>
          </a:p>
          <a:p>
            <a:pPr>
              <a:buNone/>
            </a:pPr>
            <a:r>
              <a:rPr lang="en-US" sz="5000" b="1" dirty="0" smtClean="0">
                <a:solidFill>
                  <a:srgbClr val="0070C0"/>
                </a:solidFill>
              </a:rPr>
              <a:t>     Pp   </a:t>
            </a:r>
            <a:r>
              <a:rPr lang="en-US" sz="5000" b="1" dirty="0" err="1" smtClean="0">
                <a:solidFill>
                  <a:srgbClr val="0070C0"/>
                </a:solidFill>
              </a:rPr>
              <a:t>Hh</a:t>
            </a:r>
            <a:r>
              <a:rPr lang="en-US" sz="5000" b="1" dirty="0" smtClean="0">
                <a:solidFill>
                  <a:srgbClr val="0070C0"/>
                </a:solidFill>
              </a:rPr>
              <a:t>  </a:t>
            </a:r>
          </a:p>
          <a:p>
            <a:pPr>
              <a:buNone/>
            </a:pPr>
            <a:r>
              <a:rPr lang="en-US" sz="5000" b="1" dirty="0" smtClean="0">
                <a:solidFill>
                  <a:srgbClr val="0070C0"/>
                </a:solidFill>
              </a:rPr>
              <a:t>     Vv   </a:t>
            </a:r>
            <a:r>
              <a:rPr lang="en-US" sz="5000" b="1" dirty="0" err="1" smtClean="0">
                <a:solidFill>
                  <a:srgbClr val="0070C0"/>
                </a:solidFill>
              </a:rPr>
              <a:t>Ll</a:t>
            </a:r>
            <a:r>
              <a:rPr lang="en-US" sz="5000" b="1" dirty="0" smtClean="0">
                <a:solidFill>
                  <a:srgbClr val="0070C0"/>
                </a:solidFill>
              </a:rPr>
              <a:t>   </a:t>
            </a:r>
            <a:endParaRPr lang="ru-RU" sz="50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>
                <a:solidFill>
                  <a:srgbClr val="C00000"/>
                </a:solidFill>
              </a:rPr>
              <a:t>2 </a:t>
            </a:r>
            <a:r>
              <a:rPr lang="ru-RU" dirty="0" smtClean="0">
                <a:solidFill>
                  <a:srgbClr val="C00000"/>
                </a:solidFill>
              </a:rPr>
              <a:t>Покажи букву, которая обозначает звук…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endParaRPr lang="ru-RU" sz="66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6600" b="1" dirty="0" smtClean="0">
                <a:solidFill>
                  <a:srgbClr val="0070C0"/>
                </a:solidFill>
              </a:rPr>
              <a:t>[b]   [l]   [s]   [f]   [</a:t>
            </a:r>
            <a:r>
              <a:rPr lang="en-US" sz="6600" b="1" dirty="0" err="1" smtClean="0">
                <a:solidFill>
                  <a:srgbClr val="0070C0"/>
                </a:solidFill>
              </a:rPr>
              <a:t>ei</a:t>
            </a:r>
            <a:r>
              <a:rPr lang="en-US" sz="6600" b="1" dirty="0" smtClean="0">
                <a:solidFill>
                  <a:srgbClr val="0070C0"/>
                </a:solidFill>
              </a:rPr>
              <a:t>]</a:t>
            </a:r>
            <a:endParaRPr lang="ru-RU" sz="6600" b="1" dirty="0" smtClean="0">
              <a:solidFill>
                <a:srgbClr val="0070C0"/>
              </a:solidFill>
            </a:endParaRPr>
          </a:p>
          <a:p>
            <a:pPr>
              <a:buNone/>
            </a:pPr>
            <a:endParaRPr lang="ru-RU" sz="66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6600" b="1" dirty="0" smtClean="0">
                <a:solidFill>
                  <a:srgbClr val="0070C0"/>
                </a:solidFill>
              </a:rPr>
              <a:t>[k]   [d</a:t>
            </a:r>
            <a:r>
              <a:rPr lang="ru-RU" sz="6600" b="1" dirty="0" err="1" smtClean="0">
                <a:solidFill>
                  <a:srgbClr val="0070C0"/>
                </a:solidFill>
              </a:rPr>
              <a:t>з</a:t>
            </a:r>
            <a:r>
              <a:rPr lang="en-US" sz="6600" b="1" dirty="0" smtClean="0">
                <a:solidFill>
                  <a:srgbClr val="0070C0"/>
                </a:solidFill>
              </a:rPr>
              <a:t>]</a:t>
            </a:r>
            <a:r>
              <a:rPr lang="ru-RU" sz="6600" b="1" dirty="0" smtClean="0">
                <a:solidFill>
                  <a:srgbClr val="0070C0"/>
                </a:solidFill>
              </a:rPr>
              <a:t>  </a:t>
            </a:r>
            <a:r>
              <a:rPr lang="en-US" sz="6600" b="1" dirty="0" smtClean="0">
                <a:solidFill>
                  <a:srgbClr val="0070C0"/>
                </a:solidFill>
              </a:rPr>
              <a:t>[h]   [</a:t>
            </a:r>
            <a:r>
              <a:rPr lang="en-US" sz="6600" b="1" dirty="0" err="1" smtClean="0">
                <a:solidFill>
                  <a:srgbClr val="0070C0"/>
                </a:solidFill>
              </a:rPr>
              <a:t>i</a:t>
            </a:r>
            <a:r>
              <a:rPr lang="en-US" sz="6600" b="1" dirty="0" smtClean="0">
                <a:solidFill>
                  <a:srgbClr val="0070C0"/>
                </a:solidFill>
              </a:rPr>
              <a:t>]</a:t>
            </a:r>
            <a:r>
              <a:rPr lang="ru-RU" sz="6600" b="1" dirty="0" smtClean="0">
                <a:solidFill>
                  <a:srgbClr val="0070C0"/>
                </a:solidFill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</a:rPr>
              <a:t> [m]</a:t>
            </a:r>
            <a:endParaRPr lang="ru-RU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Проверь!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B       L     S,C      F      A</a:t>
            </a:r>
            <a:endParaRPr lang="ru-RU" sz="54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6000" b="1" dirty="0" smtClean="0">
                <a:solidFill>
                  <a:srgbClr val="0070C0"/>
                </a:solidFill>
              </a:rPr>
              <a:t>[b]   [l]    [s]     [f]   [</a:t>
            </a:r>
            <a:r>
              <a:rPr lang="en-US" sz="6000" b="1" dirty="0" err="1" smtClean="0">
                <a:solidFill>
                  <a:srgbClr val="0070C0"/>
                </a:solidFill>
              </a:rPr>
              <a:t>ei</a:t>
            </a:r>
            <a:r>
              <a:rPr lang="en-US" sz="6000" b="1" dirty="0" smtClean="0">
                <a:solidFill>
                  <a:srgbClr val="0070C0"/>
                </a:solidFill>
              </a:rPr>
              <a:t>]</a:t>
            </a:r>
            <a:endParaRPr lang="ru-RU" sz="60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5400" b="1" dirty="0" smtClean="0">
                <a:solidFill>
                  <a:srgbClr val="FF0000"/>
                </a:solidFill>
              </a:rPr>
              <a:t>K,C    J,G     H      I      M</a:t>
            </a:r>
            <a:endParaRPr lang="ru-RU" sz="5400" b="1" dirty="0" smtClean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6000" b="1" dirty="0" smtClean="0">
                <a:solidFill>
                  <a:srgbClr val="0070C0"/>
                </a:solidFill>
              </a:rPr>
              <a:t>[k]    [d</a:t>
            </a:r>
            <a:r>
              <a:rPr lang="ru-RU" sz="6000" b="1" dirty="0" err="1" smtClean="0">
                <a:solidFill>
                  <a:srgbClr val="0070C0"/>
                </a:solidFill>
              </a:rPr>
              <a:t>з</a:t>
            </a:r>
            <a:r>
              <a:rPr lang="en-US" sz="6000" b="1" dirty="0" smtClean="0">
                <a:solidFill>
                  <a:srgbClr val="0070C0"/>
                </a:solidFill>
              </a:rPr>
              <a:t>]</a:t>
            </a:r>
            <a:r>
              <a:rPr lang="ru-RU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</a:rPr>
              <a:t> </a:t>
            </a:r>
            <a:r>
              <a:rPr lang="ru-RU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</a:rPr>
              <a:t>[h]   [</a:t>
            </a:r>
            <a:r>
              <a:rPr lang="en-US" sz="6000" b="1" dirty="0" err="1" smtClean="0">
                <a:solidFill>
                  <a:srgbClr val="0070C0"/>
                </a:solidFill>
              </a:rPr>
              <a:t>i</a:t>
            </a:r>
            <a:r>
              <a:rPr lang="en-US" sz="6000" b="1" dirty="0" smtClean="0">
                <a:solidFill>
                  <a:srgbClr val="0070C0"/>
                </a:solidFill>
              </a:rPr>
              <a:t>]</a:t>
            </a:r>
            <a:r>
              <a:rPr lang="ru-RU" sz="6000" b="1" dirty="0" smtClean="0">
                <a:solidFill>
                  <a:srgbClr val="0070C0"/>
                </a:solidFill>
              </a:rPr>
              <a:t> </a:t>
            </a:r>
            <a:r>
              <a:rPr lang="en-US" sz="6000" b="1" dirty="0" smtClean="0">
                <a:solidFill>
                  <a:srgbClr val="0070C0"/>
                </a:solidFill>
              </a:rPr>
              <a:t>  [m]</a:t>
            </a:r>
            <a:endParaRPr lang="ru-RU" sz="6000" b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800" dirty="0" smtClean="0">
                <a:solidFill>
                  <a:srgbClr val="C00000"/>
                </a:solidFill>
              </a:rPr>
              <a:t>3 </a:t>
            </a:r>
            <a:r>
              <a:rPr lang="ru-RU" sz="4800" dirty="0" smtClean="0">
                <a:solidFill>
                  <a:srgbClr val="C00000"/>
                </a:solidFill>
              </a:rPr>
              <a:t>Найди гласные буквы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R    Y    K    V    A    U   H    S     I     X  </a:t>
            </a:r>
            <a:endParaRPr lang="ru-RU" sz="72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Проверь!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R    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Y</a:t>
            </a:r>
            <a:r>
              <a:rPr lang="en-US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K    V    </a:t>
            </a:r>
            <a:r>
              <a:rPr lang="ru-RU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endParaRPr lang="ru-RU" sz="7200" b="1" dirty="0" smtClean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</a:t>
            </a:r>
            <a:r>
              <a:rPr lang="ru-RU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H    S     </a:t>
            </a:r>
            <a:r>
              <a:rPr lang="en-US" sz="7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7200" b="1" dirty="0" smtClean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    X</a:t>
            </a:r>
            <a:endParaRPr lang="ru-RU" sz="7200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8" presetClass="entr" presetSubtype="0" accel="5000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7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8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38" presetClass="entr" presetSubtype="0" accel="50000" fill="hold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4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" dur="455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5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6" decel="50000" autoRev="1" fill="hold">
                                          <p:stCondLst>
                                            <p:cond delay="455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36" fill="hold">
                                          <p:stCondLst>
                                            <p:cond delay="8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4 Допиши буквы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1051560" indent="-914400">
              <a:buNone/>
            </a:pPr>
            <a:r>
              <a:rPr lang="en-US" sz="5400" b="1" dirty="0" smtClean="0">
                <a:solidFill>
                  <a:srgbClr val="0070C0"/>
                </a:solidFill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</a:rPr>
              <a:t>B _    Z_    M_    E_   _g    _q    _</a:t>
            </a:r>
            <a:r>
              <a:rPr lang="en-US" sz="6600" b="1" dirty="0" err="1" smtClean="0">
                <a:solidFill>
                  <a:srgbClr val="0070C0"/>
                </a:solidFill>
              </a:rPr>
              <a:t>i</a:t>
            </a:r>
            <a:r>
              <a:rPr lang="en-US" sz="6600" b="1" dirty="0" smtClean="0">
                <a:solidFill>
                  <a:srgbClr val="0070C0"/>
                </a:solidFill>
              </a:rPr>
              <a:t>     _d</a:t>
            </a:r>
            <a:endParaRPr lang="ru-RU" sz="6600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C00000"/>
                </a:solidFill>
              </a:rPr>
              <a:t>Проверь!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US" sz="2000" b="1" dirty="0" smtClean="0">
              <a:solidFill>
                <a:srgbClr val="0070C0"/>
              </a:solidFill>
            </a:endParaRPr>
          </a:p>
          <a:p>
            <a:pPr>
              <a:buNone/>
            </a:pPr>
            <a:r>
              <a:rPr lang="en-US" sz="2000" b="1" dirty="0" smtClean="0">
                <a:solidFill>
                  <a:srgbClr val="0070C0"/>
                </a:solidFill>
              </a:rPr>
              <a:t> </a:t>
            </a:r>
            <a:r>
              <a:rPr lang="en-US" sz="6600" b="1" dirty="0" smtClean="0">
                <a:solidFill>
                  <a:srgbClr val="0070C0"/>
                </a:solidFill>
              </a:rPr>
              <a:t>B </a:t>
            </a:r>
            <a:r>
              <a:rPr lang="en-US" sz="6600" b="1" dirty="0" err="1" smtClean="0">
                <a:solidFill>
                  <a:srgbClr val="FF0000"/>
                </a:solidFill>
              </a:rPr>
              <a:t>b</a:t>
            </a:r>
            <a:r>
              <a:rPr lang="en-US" sz="6600" b="1" dirty="0" smtClean="0">
                <a:solidFill>
                  <a:srgbClr val="0070C0"/>
                </a:solidFill>
              </a:rPr>
              <a:t>    </a:t>
            </a:r>
            <a:r>
              <a:rPr lang="en-US" sz="6600" b="1" dirty="0" err="1" smtClean="0">
                <a:solidFill>
                  <a:srgbClr val="0070C0"/>
                </a:solidFill>
              </a:rPr>
              <a:t>Z</a:t>
            </a:r>
            <a:r>
              <a:rPr lang="en-US" sz="6600" b="1" dirty="0" err="1" smtClean="0">
                <a:solidFill>
                  <a:srgbClr val="FF0000"/>
                </a:solidFill>
              </a:rPr>
              <a:t>z</a:t>
            </a:r>
            <a:r>
              <a:rPr lang="en-US" sz="6600" b="1" dirty="0" smtClean="0">
                <a:solidFill>
                  <a:srgbClr val="0070C0"/>
                </a:solidFill>
              </a:rPr>
              <a:t>    M</a:t>
            </a:r>
            <a:r>
              <a:rPr lang="en-US" sz="6600" b="1" dirty="0" smtClean="0">
                <a:solidFill>
                  <a:srgbClr val="FF0000"/>
                </a:solidFill>
              </a:rPr>
              <a:t>m</a:t>
            </a:r>
            <a:r>
              <a:rPr lang="en-US" sz="6600" b="1" dirty="0" smtClean="0">
                <a:solidFill>
                  <a:srgbClr val="0070C0"/>
                </a:solidFill>
              </a:rPr>
              <a:t>    </a:t>
            </a:r>
            <a:r>
              <a:rPr lang="en-US" sz="6600" b="1" dirty="0" err="1" smtClean="0">
                <a:solidFill>
                  <a:srgbClr val="0070C0"/>
                </a:solidFill>
              </a:rPr>
              <a:t>E</a:t>
            </a:r>
            <a:r>
              <a:rPr lang="en-US" sz="6600" b="1" dirty="0" err="1" smtClean="0">
                <a:solidFill>
                  <a:srgbClr val="FF0000"/>
                </a:solidFill>
              </a:rPr>
              <a:t>e</a:t>
            </a:r>
            <a:r>
              <a:rPr lang="en-US" sz="6600" b="1" dirty="0" smtClean="0">
                <a:solidFill>
                  <a:srgbClr val="0070C0"/>
                </a:solidFill>
              </a:rPr>
              <a:t>   </a:t>
            </a:r>
          </a:p>
          <a:p>
            <a:pPr>
              <a:buNone/>
            </a:pPr>
            <a:r>
              <a:rPr lang="en-US" sz="6600" b="1" dirty="0" err="1" smtClean="0">
                <a:solidFill>
                  <a:srgbClr val="FF0000"/>
                </a:solidFill>
              </a:rPr>
              <a:t>G</a:t>
            </a:r>
            <a:r>
              <a:rPr lang="en-US" sz="6600" b="1" dirty="0" err="1" smtClean="0">
                <a:solidFill>
                  <a:srgbClr val="0070C0"/>
                </a:solidFill>
              </a:rPr>
              <a:t>g</a:t>
            </a:r>
            <a:r>
              <a:rPr lang="en-US" sz="6600" b="1" dirty="0" smtClean="0">
                <a:solidFill>
                  <a:srgbClr val="0070C0"/>
                </a:solidFill>
              </a:rPr>
              <a:t>    </a:t>
            </a:r>
            <a:r>
              <a:rPr lang="en-US" sz="6600" b="1" dirty="0" err="1" smtClean="0">
                <a:solidFill>
                  <a:srgbClr val="FF0000"/>
                </a:solidFill>
              </a:rPr>
              <a:t>Q</a:t>
            </a:r>
            <a:r>
              <a:rPr lang="en-US" sz="6600" b="1" dirty="0" err="1" smtClean="0">
                <a:solidFill>
                  <a:srgbClr val="0070C0"/>
                </a:solidFill>
              </a:rPr>
              <a:t>q</a:t>
            </a:r>
            <a:r>
              <a:rPr lang="en-US" sz="6600" b="1" dirty="0" smtClean="0">
                <a:solidFill>
                  <a:srgbClr val="0070C0"/>
                </a:solidFill>
              </a:rPr>
              <a:t>    </a:t>
            </a:r>
            <a:r>
              <a:rPr lang="en-US" sz="6600" b="1" dirty="0" smtClean="0">
                <a:solidFill>
                  <a:srgbClr val="FF0000"/>
                </a:solidFill>
              </a:rPr>
              <a:t>I</a:t>
            </a:r>
            <a:r>
              <a:rPr lang="en-US" sz="6600" b="1" dirty="0" smtClean="0">
                <a:solidFill>
                  <a:srgbClr val="0070C0"/>
                </a:solidFill>
              </a:rPr>
              <a:t>i     </a:t>
            </a:r>
            <a:r>
              <a:rPr lang="en-US" sz="6600" b="1" dirty="0" err="1" smtClean="0">
                <a:solidFill>
                  <a:srgbClr val="FF0000"/>
                </a:solidFill>
              </a:rPr>
              <a:t>D</a:t>
            </a:r>
            <a:r>
              <a:rPr lang="en-US" sz="6600" b="1" dirty="0" err="1" smtClean="0">
                <a:solidFill>
                  <a:srgbClr val="0070C0"/>
                </a:solidFill>
              </a:rPr>
              <a:t>d</a:t>
            </a:r>
            <a:endParaRPr lang="ru-RU" sz="6600" b="1" dirty="0" smtClean="0">
              <a:solidFill>
                <a:srgbClr val="0070C0"/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19256" cy="561975"/>
          </a:xfrm>
        </p:spPr>
        <p:txBody>
          <a:bodyPr>
            <a:noAutofit/>
          </a:bodyPr>
          <a:lstStyle/>
          <a:p>
            <a:pPr eaLnBrk="1" hangingPunct="1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Укажите с какой буквы начинается слово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3563938" y="908050"/>
            <a:ext cx="2520950" cy="5401270"/>
          </a:xfrm>
        </p:spPr>
        <p:txBody>
          <a:bodyPr>
            <a:normAutofit fontScale="92500" lnSpcReduction="10000"/>
          </a:bodyPr>
          <a:lstStyle/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Fox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Dog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Egg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Ant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Cat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Hat</a:t>
            </a:r>
            <a:endParaRPr lang="en-US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Ice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Jam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Giraffe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Pig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sz="3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Queen</a:t>
            </a:r>
            <a:endParaRPr lang="ru-RU" sz="3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  <a:defRPr/>
            </a:pPr>
            <a:endParaRPr lang="en-US" sz="20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>
              <a:defRPr/>
            </a:pP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292839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 nodeType="clickPar">
                      <p:stCondLst>
                        <p:cond delay="indefinite"/>
                      </p:stCondLst>
                      <p:childTnLst>
                        <p:par>
                          <p:cTn id="6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 nodeType="clickPar">
                      <p:stCondLst>
                        <p:cond delay="indefinite"/>
                      </p:stCondLst>
                      <p:childTnLst>
                        <p:par>
                          <p:cTn id="6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10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 nodeType="clickPar">
                      <p:stCondLst>
                        <p:cond delay="indefinite"/>
                      </p:stCondLst>
                      <p:childTnLst>
                        <p:par>
                          <p:cTn id="8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10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5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75856" y="908720"/>
            <a:ext cx="5058885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8000" b="1" dirty="0" smtClean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Song ABC!</a:t>
            </a:r>
            <a:endParaRPr lang="ru-RU" sz="8000" b="1" dirty="0">
              <a:ln w="11430"/>
              <a:gradFill>
                <a:gsLst>
                  <a:gs pos="0">
                    <a:srgbClr val="C0504D">
                      <a:tint val="70000"/>
                      <a:satMod val="245000"/>
                    </a:srgbClr>
                  </a:gs>
                  <a:gs pos="75000">
                    <a:srgbClr val="C0504D">
                      <a:tint val="90000"/>
                      <a:shade val="60000"/>
                      <a:satMod val="240000"/>
                    </a:srgbClr>
                  </a:gs>
                  <a:gs pos="100000">
                    <a:srgbClr val="C0504D">
                      <a:tint val="100000"/>
                      <a:shade val="50000"/>
                      <a:satMod val="240000"/>
                    </a:srgb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pic>
        <p:nvPicPr>
          <p:cNvPr id="3" name="063 - Unit 2, Lesson 29, Exercise 3.mp3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st="20646.52"/>
                </p14:media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7812360" y="5661248"/>
            <a:ext cx="609600" cy="609600"/>
          </a:xfrm>
          <a:prstGeom prst="rect">
            <a:avLst/>
          </a:prstGeom>
        </p:spPr>
      </p:pic>
      <p:pic>
        <p:nvPicPr>
          <p:cNvPr id="1028" name="Picture 4" descr="Новости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024244"/>
            <a:ext cx="3501097" cy="3501097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063 - Unit 2, Lesson 29, Exercise 3.mp3">
            <a:hlinkClick r:id="" action="ppaction://media"/>
          </p:cNvPr>
          <p:cNvPicPr>
            <a:picLocks noRot="1" noChangeAspect="1"/>
          </p:cNvPicPr>
          <p:nvPr>
            <a:audioFile r:link="rId3"/>
          </p:nvPr>
        </p:nvPicPr>
        <p:blipFill>
          <a:blip r:embed="rId7" cstate="print"/>
          <a:stretch>
            <a:fillRect/>
          </a:stretch>
        </p:blipFill>
        <p:spPr>
          <a:xfrm>
            <a:off x="7956376" y="4725144"/>
            <a:ext cx="304800" cy="30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9949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9" dur="14257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audio>
              <p:cMediaNode vol="80000">
                <p:cTn id="2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5" dur="163225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>
                <p:cTn id="26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C00000"/>
                </a:solidFill>
              </a:rPr>
              <a:t>Let’s sing a song</a:t>
            </a:r>
            <a:endParaRPr lang="ru-RU" dirty="0">
              <a:solidFill>
                <a:srgbClr val="C0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229600" cy="4709160"/>
          </a:xfrm>
        </p:spPr>
        <p:txBody>
          <a:bodyPr>
            <a:noAutofit/>
          </a:bodyPr>
          <a:lstStyle/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Aa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-Bb-Cc-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Dd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Ee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-Ff-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Gg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Hh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-Ii-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Jj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Kk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Ll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-Mm-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Nn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Oo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-Pp </a:t>
            </a:r>
          </a:p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Qq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Rr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-Ss, 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Tt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Uu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-Vv </a:t>
            </a:r>
          </a:p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Ww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--Xx, 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Yy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-and-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Zz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Now I know my A-B-C   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/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Теперь я знаю алфавит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Come on now and sing with me. 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/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Давайте петь со мной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Aa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-Bb-Cc-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Dd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Ee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-Ff-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Gg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</a:t>
            </a:r>
          </a:p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Hh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-Ii-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Jj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Kk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Ll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-Mm-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Nn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Oo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-Pp </a:t>
            </a:r>
          </a:p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Qq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Rr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-Ss, 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Tt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Uu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-Vv </a:t>
            </a:r>
          </a:p>
          <a:p>
            <a:pPr>
              <a:buNone/>
            </a:pP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Ww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--Xx, 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Yy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-and-</a:t>
            </a:r>
            <a:r>
              <a:rPr lang="en-US" sz="2400" b="1" dirty="0" err="1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Zz</a:t>
            </a: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, </a:t>
            </a:r>
          </a:p>
          <a:p>
            <a:pPr>
              <a:buNone/>
            </a:pP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Mother will be pleased with me 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/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Мама будет мной довольна</a:t>
            </a:r>
            <a:endParaRPr lang="en-US" sz="2000" b="1" dirty="0" smtClean="0">
              <a:solidFill>
                <a:schemeClr val="accent6">
                  <a:lumMod val="75000"/>
                </a:schemeClr>
              </a:solidFill>
            </a:endParaRPr>
          </a:p>
          <a:p>
            <a:pPr>
              <a:buNone/>
            </a:pPr>
            <a:r>
              <a:rPr lang="en-US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Now I know my A-B-C.</a:t>
            </a:r>
            <a:r>
              <a:rPr lang="ru-RU" sz="2400" b="1" dirty="0" smtClean="0">
                <a:solidFill>
                  <a:schemeClr val="accent4">
                    <a:lumMod val="60000"/>
                    <a:lumOff val="40000"/>
                  </a:schemeClr>
                </a:solidFill>
              </a:rPr>
              <a:t>  / </a:t>
            </a:r>
            <a:r>
              <a:rPr lang="ru-RU" sz="2000" b="1" dirty="0" smtClean="0">
                <a:solidFill>
                  <a:schemeClr val="accent6">
                    <a:lumMod val="75000"/>
                  </a:schemeClr>
                </a:solidFill>
              </a:rPr>
              <a:t>потому что я знаю алфавит.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WordArt 2"/>
          <p:cNvSpPr>
            <a:spLocks noChangeArrowheads="1" noChangeShapeType="1" noTextEdit="1"/>
          </p:cNvSpPr>
          <p:nvPr/>
        </p:nvSpPr>
        <p:spPr bwMode="auto">
          <a:xfrm>
            <a:off x="611560" y="404664"/>
            <a:ext cx="3096344" cy="1728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/>
                <a:latin typeface="Arial Black"/>
              </a:rPr>
              <a:t>bed</a:t>
            </a:r>
            <a:endParaRPr lang="ru-RU" sz="3600" kern="10" spc="0" dirty="0">
              <a:ln w="9525">
                <a:solidFill>
                  <a:srgbClr val="0066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1027" name="WordArt 3"/>
          <p:cNvSpPr>
            <a:spLocks noChangeArrowheads="1" noChangeShapeType="1" noTextEdit="1"/>
          </p:cNvSpPr>
          <p:nvPr/>
        </p:nvSpPr>
        <p:spPr bwMode="auto">
          <a:xfrm>
            <a:off x="4860032" y="332656"/>
            <a:ext cx="3456384" cy="18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3F3151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/>
                <a:latin typeface="Arial Black"/>
              </a:rPr>
              <a:t>tent</a:t>
            </a:r>
            <a:endParaRPr lang="ru-RU" sz="3600" kern="10" spc="0" dirty="0">
              <a:ln w="9525">
                <a:solidFill>
                  <a:srgbClr val="3F3151"/>
                </a:solidFill>
                <a:round/>
                <a:headEnd/>
                <a:tailEnd/>
              </a:ln>
              <a:solidFill>
                <a:srgbClr val="7030A0"/>
              </a:solidFill>
              <a:effectLst/>
              <a:latin typeface="Arial Black"/>
            </a:endParaRPr>
          </a:p>
        </p:txBody>
      </p:sp>
      <p:sp>
        <p:nvSpPr>
          <p:cNvPr id="1028" name="WordArt 4"/>
          <p:cNvSpPr>
            <a:spLocks noChangeArrowheads="1" noChangeShapeType="1" noTextEdit="1"/>
          </p:cNvSpPr>
          <p:nvPr/>
        </p:nvSpPr>
        <p:spPr bwMode="auto">
          <a:xfrm>
            <a:off x="539552" y="2348880"/>
            <a:ext cx="3384376" cy="18002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3F3151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/>
                <a:latin typeface="Arial Black"/>
              </a:rPr>
              <a:t>nest</a:t>
            </a:r>
            <a:endParaRPr lang="ru-RU" sz="3600" kern="10" spc="0" dirty="0">
              <a:ln w="9525">
                <a:solidFill>
                  <a:srgbClr val="3F3151"/>
                </a:solidFill>
                <a:round/>
                <a:headEnd/>
                <a:tailEnd/>
              </a:ln>
              <a:solidFill>
                <a:srgbClr val="7030A0"/>
              </a:solidFill>
              <a:effectLst/>
              <a:latin typeface="Arial Black"/>
            </a:endParaRPr>
          </a:p>
        </p:txBody>
      </p:sp>
      <p:sp>
        <p:nvSpPr>
          <p:cNvPr id="1029" name="WordArt 5"/>
          <p:cNvSpPr>
            <a:spLocks noChangeArrowheads="1" noChangeShapeType="1" noTextEdit="1"/>
          </p:cNvSpPr>
          <p:nvPr/>
        </p:nvSpPr>
        <p:spPr bwMode="auto">
          <a:xfrm>
            <a:off x="5004048" y="2492896"/>
            <a:ext cx="3024336" cy="1728192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/>
                <a:latin typeface="Arial Black"/>
              </a:rPr>
              <a:t>belt</a:t>
            </a:r>
            <a:endParaRPr lang="ru-RU" sz="3600" kern="10" spc="0" dirty="0">
              <a:ln w="9525">
                <a:solidFill>
                  <a:srgbClr val="0066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1030" name="WordArt 6"/>
          <p:cNvSpPr>
            <a:spLocks noChangeArrowheads="1" noChangeShapeType="1" noTextEdit="1"/>
          </p:cNvSpPr>
          <p:nvPr/>
        </p:nvSpPr>
        <p:spPr bwMode="auto">
          <a:xfrm>
            <a:off x="683568" y="4509120"/>
            <a:ext cx="2952328" cy="1656184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006600"/>
                </a:solidFill>
                <a:effectLst/>
                <a:latin typeface="Arial Black"/>
              </a:rPr>
              <a:t>bell</a:t>
            </a:r>
            <a:endParaRPr lang="ru-RU" sz="3600" kern="10" spc="0" dirty="0">
              <a:ln w="9525">
                <a:solidFill>
                  <a:srgbClr val="006600"/>
                </a:solidFill>
                <a:round/>
                <a:headEnd/>
                <a:tailEnd/>
              </a:ln>
              <a:solidFill>
                <a:srgbClr val="006600"/>
              </a:solidFill>
              <a:effectLst/>
              <a:latin typeface="Arial Black"/>
            </a:endParaRPr>
          </a:p>
        </p:txBody>
      </p:sp>
      <p:sp>
        <p:nvSpPr>
          <p:cNvPr id="1031" name="WordArt 7"/>
          <p:cNvSpPr>
            <a:spLocks noChangeArrowheads="1" noChangeShapeType="1" noTextEdit="1"/>
          </p:cNvSpPr>
          <p:nvPr/>
        </p:nvSpPr>
        <p:spPr bwMode="auto">
          <a:xfrm>
            <a:off x="5004048" y="4725144"/>
            <a:ext cx="3270126" cy="149120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3600" kern="10" spc="0" dirty="0" smtClean="0">
                <a:ln w="9525">
                  <a:solidFill>
                    <a:srgbClr val="3F3151"/>
                  </a:solidFill>
                  <a:round/>
                  <a:headEnd/>
                  <a:tailEnd/>
                </a:ln>
                <a:solidFill>
                  <a:srgbClr val="7030A0"/>
                </a:solidFill>
                <a:effectLst/>
                <a:latin typeface="Arial Black"/>
              </a:rPr>
              <a:t>egg</a:t>
            </a:r>
            <a:endParaRPr lang="ru-RU" sz="3600" kern="10" spc="0" dirty="0">
              <a:ln w="9525">
                <a:solidFill>
                  <a:srgbClr val="3F3151"/>
                </a:solidFill>
                <a:round/>
                <a:headEnd/>
                <a:tailEnd/>
              </a:ln>
              <a:solidFill>
                <a:srgbClr val="7030A0"/>
              </a:solidFill>
              <a:effectLst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1057555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0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0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6" grpId="0" build="p"/>
      <p:bldP spid="1027" grpId="0" build="p"/>
      <p:bldP spid="1028" grpId="0" build="p"/>
      <p:bldP spid="1029" grpId="0" build="p"/>
      <p:bldP spid="1030" grpId="0" build="p"/>
      <p:bldP spid="1031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&amp;Ocy;&amp;bcy;&amp;ocy;&amp;icy; &amp;ncy;&amp;acy; kards.qip.ru - &amp;Mcy;&amp;ucy;&amp;lcy;&amp;softcy;&amp;tcy;&amp;fcy;&amp;icy;&amp;lcy;&amp;softcy;&amp;mcy;&amp;ycy;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228184" y="1268760"/>
            <a:ext cx="2491316" cy="2376264"/>
          </a:xfrm>
          <a:prstGeom prst="rect">
            <a:avLst/>
          </a:prstGeom>
          <a:noFill/>
        </p:spPr>
      </p:pic>
      <p:pic>
        <p:nvPicPr>
          <p:cNvPr id="2054" name="Picture 6" descr="&amp;Gcy;&amp;iecy;&amp;rcy;&amp;ocy;&amp;icy; &amp;mcy;&amp;ucy;&amp;lcy;&amp;softcy;&amp;tcy;&amp;fcy;&amp;icy;&amp;lcy;&amp;softcy;&amp;mcy;&amp;ocy;&amp;vcy; (&amp;chcy;&amp;acy;&amp;scy;&amp;tcy;&amp;softcy; 2) - &amp;rcy;&amp;acy;&amp;scy;&amp;tcy;&amp;rcy;&amp;ocy;&amp;vcy;&amp;ycy;&amp;jcy; &amp;kcy;&amp;lcy;&amp;icy;&amp;pcy;&amp;acy;&amp;rcy;&amp;tcy; &quot; NIFIGA-SEBE.RU - &amp;fcy;&amp;ocy;&amp;tcy;&amp;ocy;&amp;gcy;&amp;rcy;&amp;acy;&amp;fcy;&amp;icy;&amp;icy;, &amp;kcy;&amp;lcy;&amp;icy;&amp;pcy;&amp;acy;&amp;rcy;&amp;tcy;&amp;ycy;, &amp;vcy;&amp;iecy;&amp;kcy;&amp;tcy;&amp;ocy;&amp;rcy;, &amp;kcy;&amp;acy;&amp;rcy;&amp;tcy;&amp;icy;&amp;ncy;&amp;kcy;&amp;icy; &amp;icy; &amp;shcy;&amp;acy;&amp;bcy;&amp;lcy;&amp;ocy;&amp;ncy;&amp;y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764704"/>
            <a:ext cx="2376264" cy="3569496"/>
          </a:xfrm>
          <a:prstGeom prst="rect">
            <a:avLst/>
          </a:prstGeom>
          <a:noFill/>
        </p:spPr>
      </p:pic>
      <p:pic>
        <p:nvPicPr>
          <p:cNvPr id="2056" name="Picture 8" descr="&amp;Gcy;&amp;iecy;&amp;rcy;&amp;ocy;&amp;icy; &amp;mcy;&amp;ucy;&amp;lcy;&amp;softcy;&amp;tcy;&amp;fcy;&amp;icy;&amp;lcy;&amp;softcy;&amp;mcy;&amp;ocy;&amp;vcy; - &amp;rcy;&amp;acy;&amp;scy;&amp;tcy;&amp;rcy;&amp;ocy;&amp;vcy;&amp;ycy;&amp;jcy; &amp;kcy;&amp;lcy;&amp;icy;&amp;pcy;&amp;acy;&amp;rcy;&amp;tcy; &quot; NIFIGA-SEBE.RU - &amp;fcy;&amp;ocy;&amp;tcy;&amp;ocy;&amp;gcy;&amp;rcy;&amp;acy;&amp;fcy;&amp;icy;&amp;icy;, &amp;kcy;&amp;lcy;&amp;icy;&amp;pcy;&amp;acy;&amp;rcy;&amp;tcy;&amp;ycy;, &amp;vcy;&amp;iecy;&amp;kcy;&amp;tcy;&amp;ocy;&amp;rcy;, &amp;kcy;&amp;acy;&amp;rcy;&amp;tcy;&amp;icy;&amp;ncy;&amp;kcy;&amp;icy; &amp;icy; &amp;shcy;&amp;acy;&amp;bcy;&amp;lcy;&amp;ocy;&amp;ncy;&amp;ycy;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59832" y="1124744"/>
            <a:ext cx="2664296" cy="2664296"/>
          </a:xfrm>
          <a:prstGeom prst="rect">
            <a:avLst/>
          </a:prstGeom>
          <a:noFill/>
        </p:spPr>
      </p:pic>
      <p:pic>
        <p:nvPicPr>
          <p:cNvPr id="2058" name="Picture 10" descr="&amp;Rcy;&amp;icy;&amp;scy;. 8164, &amp;dcy;&amp;ocy;&amp;bcy;&amp;acy;&amp;vcy;&amp;lcy;&amp;iecy;&amp;ncy;&amp;ocy; 29.8.2012. &amp;Pcy;&amp;ocy;&amp;khcy;&amp;ocy;&amp;zhcy;&amp;icy;&amp;iecy; &amp;tcy;&amp;iecy;&amp;mcy;&amp;ycy;: &amp;pcy;&amp;rcy;&amp;icy;&amp;kcy;&amp;ocy;&amp;lcy;&amp;softcy;&amp;ncy;&amp;ycy;&amp;iecy; &amp;mcy;&amp;ucy;&amp;lcy;&amp;softcy;&amp;tcy;&amp;yacy;&amp;shcy;&amp;kcy;&amp;icy; - 10 June 2013 - Blog - Kvartirius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076056" y="3501008"/>
            <a:ext cx="2487773" cy="3030937"/>
          </a:xfrm>
          <a:prstGeom prst="rect">
            <a:avLst/>
          </a:prstGeom>
          <a:noFill/>
        </p:spPr>
      </p:pic>
      <p:pic>
        <p:nvPicPr>
          <p:cNvPr id="2060" name="Picture 12" descr="&amp;Pcy;&amp;ocy;&amp;pcy;&amp;ucy;&amp;gcy;&amp;acy;&amp;jcy;, &amp;Rcy;&amp;acy;&amp;zcy;&amp;ncy;&amp;ycy;&amp;iecy; &amp;tscy;&amp;vcy;&amp;iecy;&amp;tcy;&amp;ncy;&amp;ycy;&amp;iecy; &amp;kcy;&amp;acy;&amp;rcy;&amp;tcy;&amp;icy;&amp;ncy;&amp;kcy;&amp;icy; &amp;dcy;&amp;lcy;&amp;yacy; &amp;vcy;&amp;acy;&amp;shcy;&amp;icy;&amp;khcy; &amp;dcy;&amp;iecy;&amp;tcy;&amp;iecy;, &amp;rcy;&amp;acy;&amp;scy;&amp;pcy;&amp;iecy;&amp;chcy;&amp;acy;&amp;tcy;&amp;acy;&amp;tcy;&amp;softcy; &amp;bcy;&amp;iecy;&amp;scy;&amp;pcy;&amp;lcy;&amp;acy;&amp;tcy;&amp;ncy;&amp;ocy;, &amp;bcy;&amp;iecy;&amp;zcy; &amp;rcy;&amp;iecy;&amp;gcy;&amp;icy;&amp;scy;&amp;tcy;&amp;rcy;&amp;acy;&amp;tscy;&amp;icy;&amp;icy; - BABY NEWS - &amp;Rcy;&amp;acy;&amp;zcy;&amp;vcy;&amp;icy;&amp;vcy;&amp;acy;&amp;yucy;&amp;shchcy;&amp;icy;&amp;jcy; &amp;mcy;&amp;acy;&amp;tcy;&amp;iecy;&amp;rcy;&amp;icy;&amp;acy;&amp;lcy; &amp;dcy;&amp;lcy;&amp;yacy; &amp;d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339752" y="3429000"/>
            <a:ext cx="2088232" cy="3085353"/>
          </a:xfrm>
          <a:prstGeom prst="rect">
            <a:avLst/>
          </a:prstGeom>
          <a:noFill/>
        </p:spPr>
      </p:pic>
      <p:sp>
        <p:nvSpPr>
          <p:cNvPr id="2061" name="WordArt 13"/>
          <p:cNvSpPr>
            <a:spLocks noChangeArrowheads="1" noChangeShapeType="1" noTextEdit="1"/>
          </p:cNvSpPr>
          <p:nvPr/>
        </p:nvSpPr>
        <p:spPr bwMode="auto">
          <a:xfrm>
            <a:off x="1763688" y="404664"/>
            <a:ext cx="5904656" cy="792088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 rtl="0"/>
            <a:r>
              <a:rPr lang="en-US" sz="2800" kern="10" spc="0" smtClean="0">
                <a:ln w="9525">
                  <a:solidFill>
                    <a:srgbClr val="006600"/>
                  </a:solidFill>
                  <a:round/>
                  <a:headEnd/>
                  <a:tailEnd/>
                </a:ln>
                <a:solidFill>
                  <a:srgbClr val="205867"/>
                </a:solidFill>
                <a:effectLst/>
                <a:latin typeface="Arial Black"/>
              </a:rPr>
              <a:t>What's your name?</a:t>
            </a:r>
            <a:endParaRPr lang="ru-RU" sz="2800" kern="10" spc="0">
              <a:ln w="9525">
                <a:solidFill>
                  <a:srgbClr val="006600"/>
                </a:solidFill>
                <a:round/>
                <a:headEnd/>
                <a:tailEnd/>
              </a:ln>
              <a:solidFill>
                <a:srgbClr val="205867"/>
              </a:solidFill>
              <a:effectLst/>
              <a:latin typeface="Arial Black"/>
            </a:endParaRPr>
          </a:p>
        </p:txBody>
      </p:sp>
    </p:spTree>
    <p:extLst>
      <p:ext uri="{BB962C8B-B14F-4D97-AF65-F5344CB8AC3E}">
        <p14:creationId xmlns:p14="http://schemas.microsoft.com/office/powerpoint/2010/main" val="2676925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Picture 2" descr="&amp;Gcy;&amp;iecy;&amp;rcy;&amp;ocy;&amp;icy; &amp;mcy;&amp;ucy;&amp;lcy;&amp;softcy;&amp;tcy;&amp;fcy;&amp;icy;&amp;lcy;&amp;softcy;&amp;mcy;&amp;ocy;&amp;vcy; &amp;kcy;&amp;acy;&amp;rcy;&amp;tcy;&amp;icy;&amp;ncy;&amp;kcy;&amp;icy; &amp;Dcy;&amp;lcy;&amp;yacy;. - 4 May 2013 - Blog - Uglan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5208" y="404664"/>
            <a:ext cx="1847519" cy="2880320"/>
          </a:xfrm>
          <a:prstGeom prst="rect">
            <a:avLst/>
          </a:prstGeom>
          <a:noFill/>
        </p:spPr>
      </p:pic>
      <p:pic>
        <p:nvPicPr>
          <p:cNvPr id="21510" name="Picture 6" descr="&amp;Acy;&amp;rcy;&amp;khcy;&amp;icy;&amp;vcy; PNG &amp;icy;&amp;kcy;&amp;ocy;&amp;ncy;&amp;ocy;&amp;kcy; &amp;vcy;&amp;ycy;&amp;scy;&amp;ocy;&amp;kcy;&amp;ocy;&amp;gcy;&amp;ocy; &amp;kcy;&amp;acy;&amp;chcy;&amp;iecy;&amp;scy;&amp;tcy;&amp;vcy;&amp;acy;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872" y="476672"/>
            <a:ext cx="2528519" cy="2736304"/>
          </a:xfrm>
          <a:prstGeom prst="rect">
            <a:avLst/>
          </a:prstGeom>
          <a:noFill/>
        </p:spPr>
      </p:pic>
      <p:pic>
        <p:nvPicPr>
          <p:cNvPr id="21514" name="Picture 10" descr="&amp;Pcy;&amp;rcy;&amp;icy;&amp;ncy;&amp;tscy;&amp;iecy;&amp;scy;&amp;scy;&amp;ycy; &amp;vcy; 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260648"/>
            <a:ext cx="2858281" cy="3140968"/>
          </a:xfrm>
          <a:prstGeom prst="rect">
            <a:avLst/>
          </a:prstGeom>
          <a:noFill/>
        </p:spPr>
      </p:pic>
      <p:pic>
        <p:nvPicPr>
          <p:cNvPr id="21516" name="Picture 12" descr="&amp;Gcy;&amp;acy;&amp;lcy;&amp;iecy;&amp;rcy;&amp;iecy;&amp;yacy; &amp;Scy;&amp;ocy;&amp;vcy;&amp;ucy;&amp;ncy;&amp;softcy;&amp;icy;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51720" y="3212976"/>
            <a:ext cx="2264440" cy="3240360"/>
          </a:xfrm>
          <a:prstGeom prst="rect">
            <a:avLst/>
          </a:prstGeom>
          <a:noFill/>
        </p:spPr>
      </p:pic>
      <p:pic>
        <p:nvPicPr>
          <p:cNvPr id="21518" name="Picture 14" descr="&amp;Kcy;&amp;acy;&amp;rcy;&amp;tcy;&amp;icy;&amp;ncy;&amp;kcy;&amp;acy; &amp;Mcy;&amp;acy;&amp;shcy;&amp;acy; &amp;icy; &amp;Mcy;&amp;iecy;&amp;dcy;&amp;vcy;&amp;iecy;&amp;dcy;&amp;softcy; &amp;kcy;&amp;rcy;&amp;ucy;&amp;pcy;&amp;ncy;&amp;ycy;&amp;jcy; &amp;pcy;&amp;lcy;&amp;acy;&amp;ncy; - &amp;Mcy;&amp;acy;&amp;shcy;&amp;acy; &amp;icy; &amp;Mcy;&amp;iecy;&amp;dcy;&amp;vcy;&amp;iecy;&amp;dcy;&amp;softcy; - &amp;Kcy;&amp;acy;&amp;rcy;&amp;tcy;&amp;icy;&amp;ncy;&amp;kcy;&amp;icy; PNG - &amp;Gcy;&amp;acy;&amp;lcy;&amp;iecy;&amp;rcy;&amp;iecy;&amp;jcy;&amp;kcy;&amp;acy;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788024" y="2996952"/>
            <a:ext cx="3312368" cy="3312368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62407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33375"/>
            <a:ext cx="6548438" cy="849313"/>
          </a:xfrm>
        </p:spPr>
        <p:txBody>
          <a:bodyPr/>
          <a:lstStyle/>
          <a:p>
            <a:pPr eaLnBrk="1" hangingPunct="1">
              <a:defRPr/>
            </a:pPr>
            <a: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Назовите животных</a:t>
            </a:r>
            <a:br>
              <a:rPr lang="ru-RU" dirty="0" smtClean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</a:br>
            <a:endParaRPr lang="ru-RU" dirty="0">
              <a:solidFill>
                <a:schemeClr val="accent6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908050"/>
            <a:ext cx="4259263" cy="5218113"/>
          </a:xfrm>
        </p:spPr>
        <p:txBody>
          <a:bodyPr/>
          <a:lstStyle/>
          <a:p>
            <a:pPr marL="0" indent="0" algn="ctr" eaLnBrk="1" hangingPunct="1">
              <a:buFont typeface="Arial" charset="0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A kid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ru-RU" smtClean="0"/>
          </a:p>
          <a:p>
            <a:pPr marL="0" indent="0" algn="ctr" eaLnBrk="1" hangingPunct="1">
              <a:buFont typeface="Arial" charset="0"/>
              <a:buNone/>
            </a:pPr>
            <a:endParaRPr lang="ru-RU" smtClean="0"/>
          </a:p>
          <a:p>
            <a:pPr marL="0" indent="0" algn="ctr" eaLnBrk="1" hangingPunct="1">
              <a:buFont typeface="Arial" charset="0"/>
              <a:buNone/>
            </a:pPr>
            <a:endParaRPr lang="en-US" smtClean="0"/>
          </a:p>
          <a:p>
            <a:pPr marL="0" indent="0" algn="ctr" eaLnBrk="1" hangingPunct="1">
              <a:buFont typeface="Arial" charset="0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  A frog</a:t>
            </a:r>
          </a:p>
          <a:p>
            <a:pPr marL="0" indent="0" algn="ct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A dog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140200" y="1376363"/>
            <a:ext cx="4392613" cy="4568825"/>
          </a:xfrm>
        </p:spPr>
        <p:txBody>
          <a:bodyPr/>
          <a:lstStyle/>
          <a:p>
            <a:pPr marL="0" indent="0" algn="r" eaLnBrk="1" hangingPunct="1">
              <a:buFont typeface="Arial" charset="0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An ant</a:t>
            </a: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A bee</a:t>
            </a: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r" eaLnBrk="1" hangingPunct="1">
              <a:buFont typeface="Arial" charset="0"/>
              <a:buNone/>
            </a:pPr>
            <a:endParaRPr lang="en-US" b="1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Arial" charset="0"/>
              <a:buNone/>
            </a:pPr>
            <a:r>
              <a:rPr lang="en-US" b="1" smtClean="0">
                <a:latin typeface="Times New Roman" pitchFamily="18" charset="0"/>
                <a:cs typeface="Times New Roman" pitchFamily="18" charset="0"/>
              </a:rPr>
              <a:t>      </a:t>
            </a:r>
            <a:endParaRPr lang="ru-RU" b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Владелец\Desktop\adb92dfe150fa6da1636c85eeccac30a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546" y="608061"/>
            <a:ext cx="1885151" cy="188515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Владелец\Desktop\10_X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934" y="2458613"/>
            <a:ext cx="1813801" cy="188937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Владелец\Desktop\i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11325" y="4465638"/>
            <a:ext cx="1905000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 descr="C:\Users\Владелец\Desktop\мур5_XL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32363" y="692150"/>
            <a:ext cx="2303462" cy="2305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30" name="Picture 6" descr="C:\Users\Владелец\Desktop\пче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073" b="6131"/>
          <a:stretch>
            <a:fillRect/>
          </a:stretch>
        </p:blipFill>
        <p:spPr bwMode="auto">
          <a:xfrm>
            <a:off x="5162550" y="3357563"/>
            <a:ext cx="1843088" cy="23637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810548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 nodeType="clickPar">
                      <p:stCondLst>
                        <p:cond delay="indefinite"/>
                      </p:stCondLst>
                      <p:childTnLst>
                        <p:par>
                          <p:cTn id="3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 nodeType="clickPar">
                      <p:stCondLst>
                        <p:cond delay="indefinite"/>
                      </p:stCondLst>
                      <p:childTnLst>
                        <p:par>
                          <p:cTn id="7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4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  <p:bldP spid="4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latin typeface="Times New Roman" pitchFamily="18" charset="0"/>
                <a:cs typeface="Times New Roman" pitchFamily="18" charset="0"/>
              </a:rPr>
              <a:t>Назовите предметы</a:t>
            </a:r>
          </a:p>
        </p:txBody>
      </p:sp>
      <p:sp>
        <p:nvSpPr>
          <p:cNvPr id="7" name="Текст 6"/>
          <p:cNvSpPr>
            <a:spLocks noGrp="1"/>
          </p:cNvSpPr>
          <p:nvPr>
            <p:ph type="body" idx="1"/>
          </p:nvPr>
        </p:nvSpPr>
        <p:spPr>
          <a:xfrm>
            <a:off x="2555875" y="2225675"/>
            <a:ext cx="1655763" cy="2592388"/>
          </a:xfrm>
        </p:spPr>
        <p:txBody>
          <a:bodyPr/>
          <a:lstStyle/>
          <a:p>
            <a:pPr algn="r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 bed</a:t>
            </a:r>
          </a:p>
          <a:p>
            <a:pPr algn="r"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algn="r"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 desk</a:t>
            </a:r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1412776"/>
            <a:ext cx="2664895" cy="1998671"/>
          </a:xfrm>
          <a:effectLst>
            <a:softEdge rad="112500"/>
          </a:effectLst>
        </p:spPr>
      </p:pic>
      <p:sp>
        <p:nvSpPr>
          <p:cNvPr id="8" name="Текст 7"/>
          <p:cNvSpPr>
            <a:spLocks noGrp="1"/>
          </p:cNvSpPr>
          <p:nvPr>
            <p:ph type="body" sz="quarter" idx="3"/>
          </p:nvPr>
        </p:nvSpPr>
        <p:spPr>
          <a:xfrm>
            <a:off x="4500563" y="1535113"/>
            <a:ext cx="2374900" cy="4414837"/>
          </a:xfrm>
        </p:spPr>
        <p:txBody>
          <a:bodyPr/>
          <a:lstStyle/>
          <a:p>
            <a:pPr eaLnBrk="1" hangingPunct="1"/>
            <a:r>
              <a:rPr lang="en-US" smtClean="0"/>
              <a:t>    </a:t>
            </a:r>
          </a:p>
          <a:p>
            <a:pPr eaLnBrk="1" hangingPunct="1"/>
            <a:endParaRPr lang="en-US" smtClean="0"/>
          </a:p>
          <a:p>
            <a:pPr eaLnBrk="1" hangingPunct="1"/>
            <a:endParaRPr lang="en-US" smtClean="0"/>
          </a:p>
          <a:p>
            <a:pPr eaLnBrk="1" hangingPunct="1"/>
            <a:r>
              <a:rPr lang="en-US" smtClean="0"/>
              <a:t>           </a:t>
            </a:r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 cup</a:t>
            </a:r>
          </a:p>
          <a:p>
            <a:pPr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        A box</a:t>
            </a:r>
          </a:p>
          <a:p>
            <a:pPr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endParaRPr lang="en-US" sz="2800" smtClean="0">
              <a:latin typeface="Times New Roman" pitchFamily="18" charset="0"/>
              <a:cs typeface="Times New Roman" pitchFamily="18" charset="0"/>
            </a:endParaRPr>
          </a:p>
          <a:p>
            <a:pPr eaLnBrk="1" hangingPunct="1"/>
            <a:r>
              <a:rPr lang="en-US" sz="2800" smtClean="0">
                <a:latin typeface="Times New Roman" pitchFamily="18" charset="0"/>
                <a:cs typeface="Times New Roman" pitchFamily="18" charset="0"/>
              </a:rPr>
              <a:t>A mug</a:t>
            </a:r>
          </a:p>
          <a:p>
            <a:pPr eaLnBrk="1" hangingPunct="1"/>
            <a:endParaRPr lang="ru-RU" sz="280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sz="quarter" idx="4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978" b="26624"/>
          <a:stretch/>
        </p:blipFill>
        <p:spPr>
          <a:xfrm>
            <a:off x="1043608" y="3573016"/>
            <a:ext cx="2160240" cy="1569309"/>
          </a:xfrm>
          <a:effectLst>
            <a:softEdge rad="112500"/>
          </a:effectLst>
        </p:spPr>
      </p:pic>
      <p:pic>
        <p:nvPicPr>
          <p:cNvPr id="2050" name="Picture 2" descr="C:\Users\Владелец\Desktop\чаш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8224" y="1628800"/>
            <a:ext cx="1675632" cy="120744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Picture 3" descr="C:\Users\Владелец\Desktop\кружка0.jpg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209" t="15233" r="12923" b="8916"/>
          <a:stretch/>
        </p:blipFill>
        <p:spPr bwMode="auto">
          <a:xfrm>
            <a:off x="5652120" y="4509120"/>
            <a:ext cx="1440160" cy="138507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Владелец\Desktop\640b1a1a29d6826e2c6a34b843fd41db.jpg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0" r="3637" b="6987"/>
          <a:stretch/>
        </p:blipFill>
        <p:spPr bwMode="auto">
          <a:xfrm>
            <a:off x="6676372" y="3068960"/>
            <a:ext cx="1587484" cy="129528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881022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7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2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7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7" dur="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uild="p"/>
      <p:bldP spid="8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z="3600" b="1" smtClean="0">
                <a:latin typeface="Times New Roman" pitchFamily="18" charset="0"/>
                <a:cs typeface="Times New Roman" pitchFamily="18" charset="0"/>
              </a:rPr>
              <a:t>Соотнесите слово и перевод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half" idx="1"/>
          </p:nvPr>
        </p:nvSpPr>
        <p:spPr>
          <a:xfrm>
            <a:off x="1692275" y="1600200"/>
            <a:ext cx="2447925" cy="4525963"/>
          </a:xfrm>
        </p:spPr>
        <p:txBody>
          <a:bodyPr/>
          <a:lstStyle/>
          <a:p>
            <a:pPr marL="742950" indent="-742950" eaLnBrk="1" hangingPunct="1">
              <a:buFont typeface="Calibri" pitchFamily="34" charset="0"/>
              <a:buAutoNum type="arabicPeriod"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Tree</a:t>
            </a:r>
          </a:p>
          <a:p>
            <a:pPr marL="742950" indent="-742950" eaLnBrk="1" hangingPunct="1">
              <a:buFont typeface="Calibri" pitchFamily="34" charset="0"/>
              <a:buAutoNum type="arabicPeriod"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Street</a:t>
            </a:r>
          </a:p>
          <a:p>
            <a:pPr marL="742950" indent="-742950" eaLnBrk="1" hangingPunct="1">
              <a:buFont typeface="Calibri" pitchFamily="34" charset="0"/>
              <a:buAutoNum type="arabicPeriod"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Bus</a:t>
            </a:r>
          </a:p>
          <a:p>
            <a:pPr marL="742950" indent="-742950" eaLnBrk="1" hangingPunct="1">
              <a:buFont typeface="Calibri" pitchFamily="34" charset="0"/>
              <a:buAutoNum type="arabicPeriod"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Lorry</a:t>
            </a:r>
          </a:p>
          <a:p>
            <a:pPr marL="742950" indent="-742950" eaLnBrk="1" hangingPunct="1">
              <a:buFont typeface="Calibri" pitchFamily="34" charset="0"/>
              <a:buAutoNum type="arabicPeriod"/>
            </a:pPr>
            <a:r>
              <a:rPr lang="en-US" sz="4000" smtClean="0">
                <a:latin typeface="Times New Roman" pitchFamily="18" charset="0"/>
                <a:cs typeface="Times New Roman" pitchFamily="18" charset="0"/>
              </a:rPr>
              <a:t>Sweet</a:t>
            </a:r>
            <a:endParaRPr lang="ru-RU" sz="400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716463" y="1600200"/>
            <a:ext cx="3970337" cy="4525963"/>
          </a:xfrm>
        </p:spPr>
        <p:txBody>
          <a:bodyPr/>
          <a:lstStyle/>
          <a:p>
            <a:pPr marL="742950" indent="-742950" eaLnBrk="1" hangingPunct="1">
              <a:buFont typeface="Calibri" pitchFamily="34" charset="0"/>
              <a:buAutoNum type="alphaLcParenR"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улица</a:t>
            </a:r>
          </a:p>
          <a:p>
            <a:pPr marL="742950" indent="-742950" eaLnBrk="1" hangingPunct="1">
              <a:buFont typeface="Calibri" pitchFamily="34" charset="0"/>
              <a:buAutoNum type="alphaLcParenR"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дерево</a:t>
            </a:r>
          </a:p>
          <a:p>
            <a:pPr marL="742950" indent="-742950" eaLnBrk="1" hangingPunct="1">
              <a:buFont typeface="Calibri" pitchFamily="34" charset="0"/>
              <a:buAutoNum type="alphaLcParenR"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автобус</a:t>
            </a:r>
          </a:p>
          <a:p>
            <a:pPr marL="742950" indent="-742950" eaLnBrk="1" hangingPunct="1">
              <a:buFont typeface="Calibri" pitchFamily="34" charset="0"/>
              <a:buAutoNum type="alphaLcParenR"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конфета</a:t>
            </a:r>
          </a:p>
          <a:p>
            <a:pPr marL="742950" indent="-742950" eaLnBrk="1" hangingPunct="1">
              <a:buFont typeface="Calibri" pitchFamily="34" charset="0"/>
              <a:buAutoNum type="alphaLcParenR"/>
            </a:pPr>
            <a:r>
              <a:rPr lang="ru-RU" sz="4000" smtClean="0">
                <a:latin typeface="Times New Roman" pitchFamily="18" charset="0"/>
                <a:cs typeface="Times New Roman" pitchFamily="18" charset="0"/>
              </a:rPr>
              <a:t>грузовик</a:t>
            </a:r>
          </a:p>
        </p:txBody>
      </p:sp>
      <p:cxnSp>
        <p:nvCxnSpPr>
          <p:cNvPr id="8" name="Прямая со стрелкой 7"/>
          <p:cNvCxnSpPr/>
          <p:nvPr/>
        </p:nvCxnSpPr>
        <p:spPr>
          <a:xfrm flipH="1">
            <a:off x="3635375" y="1989138"/>
            <a:ext cx="1223963" cy="64770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Прямая со стрелкой 9"/>
          <p:cNvCxnSpPr/>
          <p:nvPr/>
        </p:nvCxnSpPr>
        <p:spPr>
          <a:xfrm flipH="1" flipV="1">
            <a:off x="3449638" y="1992313"/>
            <a:ext cx="1728787" cy="86360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/>
          <p:nvPr/>
        </p:nvCxnSpPr>
        <p:spPr>
          <a:xfrm flipH="1" flipV="1">
            <a:off x="3348038" y="3536950"/>
            <a:ext cx="1368425" cy="36513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635375" y="4221163"/>
            <a:ext cx="1081088" cy="647700"/>
          </a:xfrm>
          <a:prstGeom prst="straightConnector1">
            <a:avLst/>
          </a:prstGeom>
          <a:ln w="38100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flipH="1" flipV="1">
            <a:off x="3492500" y="4365625"/>
            <a:ext cx="1376363" cy="431800"/>
          </a:xfrm>
          <a:prstGeom prst="straightConnector1">
            <a:avLst/>
          </a:prstGeom>
          <a:ln w="28575"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768815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4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 nodeType="clickPar">
                      <p:stCondLst>
                        <p:cond delay="indefinite"/>
                      </p:stCondLst>
                      <p:childTnLst>
                        <p:par>
                          <p:cTn id="5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9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 nodeType="clickPar">
                      <p:stCondLst>
                        <p:cond delay="indefinite"/>
                      </p:stCondLst>
                      <p:childTnLst>
                        <p:par>
                          <p:cTn id="6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4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 nodeType="clickPar">
                      <p:stCondLst>
                        <p:cond delay="indefinite"/>
                      </p:stCondLst>
                      <p:childTnLst>
                        <p:par>
                          <p:cTn id="6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69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0" fill="hold" nodeType="clickPar">
                      <p:stCondLst>
                        <p:cond delay="indefinite"/>
                      </p:stCondLst>
                      <p:childTnLst>
                        <p:par>
                          <p:cTn id="7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 nodeType="clickPar">
                      <p:stCondLst>
                        <p:cond delay="indefinite"/>
                      </p:stCondLst>
                      <p:childTnLst>
                        <p:par>
                          <p:cTn id="7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4" fill="hold" nodeType="clickPar">
                      <p:stCondLst>
                        <p:cond delay="indefinite"/>
                      </p:stCondLst>
                      <p:childTnLst>
                        <p:par>
                          <p:cTn id="8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 nodeType="clickPar">
                      <p:stCondLst>
                        <p:cond delay="indefinite"/>
                      </p:stCondLst>
                      <p:childTnLst>
                        <p:par>
                          <p:cTn id="9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 nodeType="clickPar">
                      <p:stCondLst>
                        <p:cond delay="indefinite"/>
                      </p:stCondLst>
                      <p:childTnLst>
                        <p:par>
                          <p:cTn id="9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 build="p"/>
      <p:bldP spid="6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4800" dirty="0" smtClean="0">
                <a:solidFill>
                  <a:srgbClr val="C00000"/>
                </a:solidFill>
              </a:rPr>
              <a:t>5 Слова</a:t>
            </a:r>
            <a:endParaRPr lang="ru-RU" sz="4800" dirty="0">
              <a:solidFill>
                <a:srgbClr val="C00000"/>
              </a:solidFill>
            </a:endParaRPr>
          </a:p>
        </p:txBody>
      </p:sp>
      <p:sp>
        <p:nvSpPr>
          <p:cNvPr id="12" name="Текст 11"/>
          <p:cNvSpPr>
            <a:spLocks noGrp="1"/>
          </p:cNvSpPr>
          <p:nvPr>
            <p:ph type="body" idx="1"/>
          </p:nvPr>
        </p:nvSpPr>
        <p:spPr/>
        <p:txBody>
          <a:bodyPr>
            <a:noAutofit/>
          </a:bodyPr>
          <a:lstStyle/>
          <a:p>
            <a:r>
              <a:rPr lang="en-US" sz="5400" b="1" cap="none" dirty="0" smtClean="0">
                <a:solidFill>
                  <a:srgbClr val="0070C0"/>
                </a:solidFill>
              </a:rPr>
              <a:t>It can swim.</a:t>
            </a:r>
            <a:endParaRPr lang="ru-RU" sz="5400" b="1" cap="none" dirty="0">
              <a:solidFill>
                <a:srgbClr val="0070C0"/>
              </a:solidFill>
            </a:endParaRPr>
          </a:p>
        </p:txBody>
      </p:sp>
      <p:sp>
        <p:nvSpPr>
          <p:cNvPr id="13" name="Текст 12"/>
          <p:cNvSpPr>
            <a:spLocks noGrp="1"/>
          </p:cNvSpPr>
          <p:nvPr>
            <p:ph type="body" sz="half" idx="3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 descr="E:\1 - Картинки\09-Животные\Зайцы\14.WMF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0" y="1916832"/>
            <a:ext cx="2617527" cy="3763963"/>
          </a:xfrm>
          <a:prstGeom prst="rect">
            <a:avLst/>
          </a:prstGeom>
          <a:noFill/>
        </p:spPr>
      </p:pic>
      <p:pic>
        <p:nvPicPr>
          <p:cNvPr id="1029" name="Picture 5" descr="E:\1 - Картинки\09-Животные\КОШКИ\137_2.WMF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5724128" y="1916832"/>
            <a:ext cx="3051984" cy="3096344"/>
          </a:xfrm>
          <a:prstGeom prst="rect">
            <a:avLst/>
          </a:prstGeom>
          <a:noFill/>
        </p:spPr>
      </p:pic>
      <p:pic>
        <p:nvPicPr>
          <p:cNvPr id="1030" name="Picture 6" descr="E:\1 - Картинки\09-Животные\Рыбы\426_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87824" y="3212976"/>
            <a:ext cx="2907878" cy="256304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0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4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/>
                                        <p:tgtEl>
                                          <p:spTgt spid="10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rgbClr val="0070C0"/>
                </a:solidFill>
              </a:rPr>
              <a:t>It can climb.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5" name="Picture 4" descr="E:\1 - Картинки\09-Животные\ОБЕЗЬЯНЫ\196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700808"/>
            <a:ext cx="2448272" cy="2286107"/>
          </a:xfrm>
          <a:prstGeom prst="rect">
            <a:avLst/>
          </a:prstGeom>
          <a:noFill/>
        </p:spPr>
      </p:pic>
      <p:pic>
        <p:nvPicPr>
          <p:cNvPr id="2050" name="Picture 2" descr="E:\1 - Картинки\09-Животные\Крокодилы\162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772816"/>
            <a:ext cx="4275230" cy="1961496"/>
          </a:xfrm>
          <a:prstGeom prst="rect">
            <a:avLst/>
          </a:prstGeom>
          <a:noFill/>
        </p:spPr>
      </p:pic>
      <p:pic>
        <p:nvPicPr>
          <p:cNvPr id="2051" name="Picture 3" descr="E:\1 - Картинки\09-Животные\Свиньи\187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555775" y="4005064"/>
            <a:ext cx="3884465" cy="21602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0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5400" dirty="0" smtClean="0">
                <a:solidFill>
                  <a:srgbClr val="0070C0"/>
                </a:solidFill>
              </a:rPr>
              <a:t>It can fly.</a:t>
            </a:r>
            <a:endParaRPr lang="ru-RU" sz="5400" dirty="0">
              <a:solidFill>
                <a:srgbClr val="0070C0"/>
              </a:solidFill>
            </a:endParaRPr>
          </a:p>
        </p:txBody>
      </p:sp>
      <p:pic>
        <p:nvPicPr>
          <p:cNvPr id="3074" name="Picture 2" descr="E:\1 - Картинки\09-Животные\Собаки\243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124744"/>
            <a:ext cx="3635896" cy="3254221"/>
          </a:xfrm>
          <a:prstGeom prst="rect">
            <a:avLst/>
          </a:prstGeom>
          <a:noFill/>
        </p:spPr>
      </p:pic>
      <p:pic>
        <p:nvPicPr>
          <p:cNvPr id="3075" name="Picture 3" descr="E:\1 - Картинки\09-Животные\Птицы\159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63888" y="3645024"/>
            <a:ext cx="2956218" cy="2985155"/>
          </a:xfrm>
          <a:prstGeom prst="rect">
            <a:avLst/>
          </a:prstGeom>
          <a:noFill/>
        </p:spPr>
      </p:pic>
      <p:pic>
        <p:nvPicPr>
          <p:cNvPr id="3076" name="Picture 4" descr="E:\1 - Картинки\09-Животные\Слоны\225_2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88024" y="476672"/>
            <a:ext cx="3961181" cy="33366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0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0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rgbClr val="0070C0"/>
                </a:solidFill>
              </a:rPr>
              <a:t>  It is not big.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5126" name="Picture 6" descr="E:\1 - Картинки\09-Животные\Мыши\221_2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3501008"/>
            <a:ext cx="3168352" cy="2807700"/>
          </a:xfrm>
          <a:prstGeom prst="rect">
            <a:avLst/>
          </a:prstGeom>
          <a:noFill/>
        </p:spPr>
      </p:pic>
      <p:pic>
        <p:nvPicPr>
          <p:cNvPr id="5127" name="Picture 7" descr="E:\1 - Картинки\09-Животные\Лошади\814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548680"/>
            <a:ext cx="3423117" cy="4032448"/>
          </a:xfrm>
          <a:prstGeom prst="rect">
            <a:avLst/>
          </a:prstGeom>
          <a:noFill/>
        </p:spPr>
      </p:pic>
      <p:pic>
        <p:nvPicPr>
          <p:cNvPr id="5128" name="Picture 8" descr="E:\1 - Картинки\09-Животные\Жирафы\10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95536" y="1340768"/>
            <a:ext cx="2414116" cy="47956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10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1000"/>
                                        <p:tgtEl>
                                          <p:spTgt spid="5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1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/>
                                        <p:tgtEl>
                                          <p:spTgt spid="51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</a:t>
            </a:r>
            <a:r>
              <a:rPr lang="en-US" sz="4800" dirty="0" smtClean="0">
                <a:solidFill>
                  <a:srgbClr val="0070C0"/>
                </a:solidFill>
              </a:rPr>
              <a:t>It is big.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7171" name="Picture 3" descr="E:\1 - Картинки\09-Животные\КОШКИ\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84168" y="836712"/>
            <a:ext cx="2476500" cy="3343275"/>
          </a:xfrm>
          <a:prstGeom prst="rect">
            <a:avLst/>
          </a:prstGeom>
          <a:noFill/>
        </p:spPr>
      </p:pic>
      <p:pic>
        <p:nvPicPr>
          <p:cNvPr id="7172" name="Picture 4" descr="E:\1 - Картинки\09-Животные\ОБЕЗЬЯНЫ\ANIMAL1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484784"/>
            <a:ext cx="4038600" cy="3125597"/>
          </a:xfrm>
          <a:prstGeom prst="rect">
            <a:avLst/>
          </a:prstGeom>
          <a:noFill/>
        </p:spPr>
      </p:pic>
      <p:sp>
        <p:nvSpPr>
          <p:cNvPr id="3" name="Объект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/>
                                        <p:tgtEl>
                                          <p:spTgt spid="71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2" dur="10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 </a:t>
            </a:r>
            <a:r>
              <a:rPr lang="en-US" sz="4800" dirty="0" smtClean="0">
                <a:solidFill>
                  <a:srgbClr val="0070C0"/>
                </a:solidFill>
              </a:rPr>
              <a:t>It is big.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11266" name="Picture 2" descr="E:\1 - Картинки\10-Здания\65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1556792"/>
            <a:ext cx="3280052" cy="4525963"/>
          </a:xfrm>
          <a:prstGeom prst="rect">
            <a:avLst/>
          </a:prstGeom>
          <a:noFill/>
        </p:spPr>
      </p:pic>
      <p:pic>
        <p:nvPicPr>
          <p:cNvPr id="11267" name="Picture 3" descr="E:\1 - Картинки\10-Здания\57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2033282"/>
            <a:ext cx="4038600" cy="3659798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187624" y="1556792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1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076056" y="1988840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2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12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0070C0"/>
                </a:solidFill>
              </a:rPr>
              <a:t>Какого цвета рыбка?</a:t>
            </a:r>
            <a:endParaRPr lang="ru-RU" dirty="0">
              <a:solidFill>
                <a:srgbClr val="0070C0"/>
              </a:solidFill>
            </a:endParaRPr>
          </a:p>
        </p:txBody>
      </p:sp>
      <p:pic>
        <p:nvPicPr>
          <p:cNvPr id="6146" name="Picture 2" descr="E:\1 - Картинки\09-Животные\Рыбы\76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57200" y="2145863"/>
            <a:ext cx="4038600" cy="3434636"/>
          </a:xfrm>
          <a:prstGeom prst="rect">
            <a:avLst/>
          </a:prstGeom>
          <a:noFill/>
        </p:spPr>
      </p:pic>
      <p:pic>
        <p:nvPicPr>
          <p:cNvPr id="6148" name="Picture 4" descr="E:\1 - Картинки\09-Животные\Рыбы\247_2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648200" y="1896060"/>
            <a:ext cx="4038600" cy="3934243"/>
          </a:xfrm>
          <a:prstGeom prst="rect">
            <a:avLst/>
          </a:prstGeom>
          <a:noFill/>
        </p:spPr>
      </p:pic>
      <p:sp>
        <p:nvSpPr>
          <p:cNvPr id="5" name="Текст 4"/>
          <p:cNvSpPr>
            <a:spLocks noGrp="1"/>
          </p:cNvSpPr>
          <p:nvPr>
            <p:ph type="body" idx="4294967295"/>
          </p:nvPr>
        </p:nvSpPr>
        <p:spPr>
          <a:xfrm>
            <a:off x="0" y="1535113"/>
            <a:ext cx="4040188" cy="7508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cap="none" dirty="0" smtClean="0">
                <a:solidFill>
                  <a:srgbClr val="00B0F0"/>
                </a:solidFill>
              </a:rPr>
              <a:t> </a:t>
            </a:r>
            <a:r>
              <a:rPr lang="en-US" sz="3600" b="1" cap="none" dirty="0" smtClean="0">
                <a:solidFill>
                  <a:srgbClr val="FF0000"/>
                </a:solidFill>
              </a:rPr>
              <a:t>1 </a:t>
            </a:r>
            <a:r>
              <a:rPr lang="en-US" sz="3600" b="1" cap="none" dirty="0" smtClean="0">
                <a:solidFill>
                  <a:srgbClr val="00B0F0"/>
                </a:solidFill>
              </a:rPr>
              <a:t>The fish is…</a:t>
            </a:r>
            <a:endParaRPr lang="ru-RU" sz="3600" b="1" cap="none" dirty="0">
              <a:solidFill>
                <a:srgbClr val="00B0F0"/>
              </a:solidFill>
            </a:endParaRPr>
          </a:p>
        </p:txBody>
      </p:sp>
      <p:sp>
        <p:nvSpPr>
          <p:cNvPr id="7" name="Текст 6"/>
          <p:cNvSpPr>
            <a:spLocks noGrp="1"/>
          </p:cNvSpPr>
          <p:nvPr>
            <p:ph type="body" sz="half" idx="4294967295"/>
          </p:nvPr>
        </p:nvSpPr>
        <p:spPr>
          <a:xfrm>
            <a:off x="5102225" y="1535113"/>
            <a:ext cx="4041775" cy="750887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sz="3600" b="1" cap="none" dirty="0" smtClean="0">
                <a:solidFill>
                  <a:srgbClr val="00B0F0"/>
                </a:solidFill>
              </a:rPr>
              <a:t>  </a:t>
            </a:r>
            <a:r>
              <a:rPr lang="en-US" sz="3600" b="1" cap="none" dirty="0" smtClean="0">
                <a:solidFill>
                  <a:srgbClr val="FF0000"/>
                </a:solidFill>
              </a:rPr>
              <a:t>2 </a:t>
            </a:r>
            <a:r>
              <a:rPr lang="en-US" sz="3600" b="1" cap="none" dirty="0" smtClean="0">
                <a:solidFill>
                  <a:srgbClr val="00B0F0"/>
                </a:solidFill>
              </a:rPr>
              <a:t>The fish is…</a:t>
            </a:r>
            <a:endParaRPr lang="ru-RU" sz="3600" b="1" cap="none" dirty="0">
              <a:solidFill>
                <a:srgbClr val="00B0F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7" grpId="0" build="p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en-US" sz="4800" dirty="0" smtClean="0">
                <a:solidFill>
                  <a:srgbClr val="0070C0"/>
                </a:solidFill>
              </a:rPr>
              <a:t>   The fish is…</a:t>
            </a:r>
            <a:endParaRPr lang="ru-RU" sz="4800" dirty="0">
              <a:solidFill>
                <a:srgbClr val="0070C0"/>
              </a:solidFill>
            </a:endParaRPr>
          </a:p>
        </p:txBody>
      </p:sp>
      <p:pic>
        <p:nvPicPr>
          <p:cNvPr id="7170" name="Picture 2" descr="E:\1 - Картинки\09-Животные\Рыбы\35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1520" y="1628800"/>
            <a:ext cx="6134821" cy="2592288"/>
          </a:xfrm>
          <a:prstGeom prst="rect">
            <a:avLst/>
          </a:prstGeom>
          <a:noFill/>
        </p:spPr>
      </p:pic>
      <p:pic>
        <p:nvPicPr>
          <p:cNvPr id="7171" name="Picture 3" descr="E:\1 - Картинки\09-Животные\Рыбы\314_2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36096" y="2332037"/>
            <a:ext cx="3339462" cy="4525963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611560" y="1556792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1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004048" y="4365104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solidFill>
                  <a:srgbClr val="FF0000"/>
                </a:solidFill>
              </a:rPr>
              <a:t>2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1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1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n-US" dirty="0" smtClean="0"/>
              <a:t>  </a:t>
            </a:r>
            <a:r>
              <a:rPr lang="en-US" dirty="0" smtClean="0">
                <a:solidFill>
                  <a:srgbClr val="C00000"/>
                </a:solidFill>
              </a:rPr>
              <a:t>7 </a:t>
            </a:r>
            <a:r>
              <a:rPr lang="ru-RU" dirty="0" smtClean="0">
                <a:solidFill>
                  <a:srgbClr val="C00000"/>
                </a:solidFill>
              </a:rPr>
              <a:t>Цифры. Сосчитай.</a:t>
            </a:r>
            <a:endParaRPr lang="ru-RU" dirty="0">
              <a:solidFill>
                <a:srgbClr val="C00000"/>
              </a:solidFill>
            </a:endParaRPr>
          </a:p>
        </p:txBody>
      </p:sp>
      <p:pic>
        <p:nvPicPr>
          <p:cNvPr id="8198" name="Picture 6" descr="E:\1 - Картинки\33-Растения\цветы\50.WMF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24744"/>
            <a:ext cx="4911365" cy="5085864"/>
          </a:xfrm>
          <a:prstGeom prst="rect">
            <a:avLst/>
          </a:prstGeom>
          <a:noFill/>
        </p:spPr>
      </p:pic>
      <p:pic>
        <p:nvPicPr>
          <p:cNvPr id="8199" name="Picture 7" descr="E:\1 - Картинки\33-Растения\цветы\30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40020" y="1124744"/>
            <a:ext cx="4403980" cy="4997152"/>
          </a:xfrm>
          <a:prstGeom prst="rect">
            <a:avLst/>
          </a:prstGeom>
          <a:noFill/>
        </p:spPr>
      </p:pic>
      <p:sp>
        <p:nvSpPr>
          <p:cNvPr id="20" name="TextBox 19"/>
          <p:cNvSpPr txBox="1"/>
          <p:nvPr/>
        </p:nvSpPr>
        <p:spPr>
          <a:xfrm>
            <a:off x="827584" y="1700808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1</a:t>
            </a:r>
            <a:endParaRPr lang="ru-RU" sz="4800" b="1" dirty="0">
              <a:solidFill>
                <a:srgbClr val="FF000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8460432" y="1484784"/>
            <a:ext cx="49244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800" b="1" dirty="0" smtClean="0">
                <a:solidFill>
                  <a:srgbClr val="FF0000"/>
                </a:solidFill>
              </a:rPr>
              <a:t>2</a:t>
            </a:r>
            <a:endParaRPr lang="ru-RU" sz="48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1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81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800" dirty="0" smtClean="0">
                <a:solidFill>
                  <a:srgbClr val="FF0000"/>
                </a:solidFill>
              </a:rPr>
              <a:t>    1                         2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9" name="Picture 3" descr="E:\1 - Картинки\33-Растения\цветы\208.WMF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7944" y="1556792"/>
            <a:ext cx="4752528" cy="4236865"/>
          </a:xfrm>
          <a:prstGeom prst="rect">
            <a:avLst/>
          </a:prstGeom>
          <a:noFill/>
        </p:spPr>
      </p:pic>
      <p:pic>
        <p:nvPicPr>
          <p:cNvPr id="10" name="Picture 2" descr="E:\1 - Картинки\33-Растения\цветы\05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556792"/>
            <a:ext cx="4608512" cy="4608512"/>
          </a:xfrm>
          <a:prstGeom prst="rect">
            <a:avLst/>
          </a:prstGeom>
          <a:noFill/>
        </p:spPr>
      </p:pic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2352" cy="172616"/>
          </a:xfrm>
        </p:spPr>
        <p:txBody>
          <a:bodyPr>
            <a:normAutofit fontScale="25000" lnSpcReduction="20000"/>
          </a:bodyPr>
          <a:lstStyle/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l"/>
            <a:r>
              <a:rPr lang="ru-RU" sz="4800" dirty="0" smtClean="0">
                <a:solidFill>
                  <a:srgbClr val="FF0000"/>
                </a:solidFill>
              </a:rPr>
              <a:t>   1                         2</a:t>
            </a:r>
            <a:endParaRPr lang="ru-RU" sz="4800" dirty="0">
              <a:solidFill>
                <a:srgbClr val="FF0000"/>
              </a:solidFill>
            </a:endParaRPr>
          </a:p>
        </p:txBody>
      </p:sp>
      <p:pic>
        <p:nvPicPr>
          <p:cNvPr id="5" name="Picture 4" descr="E:\1 - Картинки\33-Растения\цветы\079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95536" y="1196752"/>
            <a:ext cx="3747864" cy="5285184"/>
          </a:xfrm>
          <a:prstGeom prst="rect">
            <a:avLst/>
          </a:prstGeom>
          <a:noFill/>
        </p:spPr>
      </p:pic>
      <p:pic>
        <p:nvPicPr>
          <p:cNvPr id="10242" name="Picture 2" descr="E:\1 - Картинки\33-Растения\цветы\046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124744"/>
            <a:ext cx="4149614" cy="518457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48680"/>
            <a:ext cx="8229600" cy="5577483"/>
          </a:xfrm>
        </p:spPr>
        <p:txBody>
          <a:bodyPr/>
          <a:lstStyle/>
          <a:p>
            <a:pPr algn="ctr">
              <a:buNone/>
            </a:pPr>
            <a:r>
              <a:rPr lang="en-US" sz="5400" dirty="0" smtClean="0">
                <a:solidFill>
                  <a:srgbClr val="FF0000"/>
                </a:solidFill>
                <a:latin typeface="Arial Black" pitchFamily="34" charset="0"/>
              </a:rPr>
              <a:t>t . n .  </a:t>
            </a:r>
            <a:r>
              <a:rPr lang="en-US" sz="5400" dirty="0" smtClean="0">
                <a:latin typeface="Arial Black" pitchFamily="34" charset="0"/>
              </a:rPr>
              <a:t>, </a:t>
            </a:r>
            <a:r>
              <a:rPr lang="en-US" sz="5400" dirty="0" smtClean="0">
                <a:solidFill>
                  <a:srgbClr val="7030A0"/>
                </a:solidFill>
                <a:latin typeface="Arial Black" pitchFamily="34" charset="0"/>
              </a:rPr>
              <a:t>de . .  </a:t>
            </a:r>
            <a:r>
              <a:rPr lang="en-US" sz="5400" dirty="0" smtClean="0">
                <a:latin typeface="Arial Black" pitchFamily="34" charset="0"/>
              </a:rPr>
              <a:t>,  </a:t>
            </a:r>
          </a:p>
          <a:p>
            <a:pPr algn="ctr">
              <a:buNone/>
            </a:pPr>
            <a:r>
              <a:rPr lang="en-US" sz="5400" dirty="0" smtClean="0">
                <a:solidFill>
                  <a:schemeClr val="accent3">
                    <a:lumMod val="75000"/>
                  </a:schemeClr>
                </a:solidFill>
                <a:latin typeface="Arial Black" pitchFamily="34" charset="0"/>
              </a:rPr>
              <a:t>. en  </a:t>
            </a:r>
            <a:r>
              <a:rPr lang="en-US" sz="5400" dirty="0" smtClean="0">
                <a:latin typeface="Arial Black" pitchFamily="34" charset="0"/>
              </a:rPr>
              <a:t>,  </a:t>
            </a:r>
            <a:r>
              <a:rPr lang="en-US" sz="5400" dirty="0" smtClean="0">
                <a:solidFill>
                  <a:schemeClr val="accent2">
                    <a:lumMod val="75000"/>
                  </a:schemeClr>
                </a:solidFill>
                <a:latin typeface="Arial Black" pitchFamily="34" charset="0"/>
              </a:rPr>
              <a:t>. l .  </a:t>
            </a:r>
            <a:r>
              <a:rPr lang="en-US" sz="5400" dirty="0" smtClean="0">
                <a:latin typeface="Arial Black" pitchFamily="34" charset="0"/>
              </a:rPr>
              <a:t>,  </a:t>
            </a:r>
          </a:p>
          <a:p>
            <a:pPr algn="ctr">
              <a:buNone/>
            </a:pPr>
            <a:r>
              <a:rPr lang="en-US" sz="5400" dirty="0" smtClean="0">
                <a:solidFill>
                  <a:srgbClr val="00B0F0"/>
                </a:solidFill>
                <a:latin typeface="Arial Black" pitchFamily="34" charset="0"/>
              </a:rPr>
              <a:t>b . . t  </a:t>
            </a:r>
            <a:r>
              <a:rPr lang="en-US" sz="5400" dirty="0" smtClean="0">
                <a:latin typeface="Arial Black" pitchFamily="34" charset="0"/>
              </a:rPr>
              <a:t>, </a:t>
            </a:r>
            <a:r>
              <a:rPr lang="en-US" sz="5400" dirty="0" smtClean="0">
                <a:solidFill>
                  <a:srgbClr val="002060"/>
                </a:solidFill>
                <a:latin typeface="Arial Black" pitchFamily="34" charset="0"/>
              </a:rPr>
              <a:t>. e . t </a:t>
            </a:r>
            <a:r>
              <a:rPr lang="en-US" sz="5400" dirty="0" smtClean="0">
                <a:latin typeface="Arial Black" pitchFamily="34" charset="0"/>
              </a:rPr>
              <a:t>,  </a:t>
            </a:r>
          </a:p>
          <a:p>
            <a:pPr algn="ctr">
              <a:buNone/>
            </a:pPr>
            <a:r>
              <a:rPr lang="en-US" sz="5400" dirty="0" smtClean="0">
                <a:solidFill>
                  <a:srgbClr val="FF33CC"/>
                </a:solidFill>
                <a:latin typeface="Arial Black" pitchFamily="34" charset="0"/>
              </a:rPr>
              <a:t>. . g  </a:t>
            </a:r>
            <a:r>
              <a:rPr lang="en-US" sz="5400" dirty="0" smtClean="0">
                <a:latin typeface="Arial Black" pitchFamily="34" charset="0"/>
              </a:rPr>
              <a:t>,  </a:t>
            </a:r>
            <a:r>
              <a:rPr lang="en-US" sz="5400" dirty="0" smtClean="0">
                <a:solidFill>
                  <a:srgbClr val="FF9900"/>
                </a:solidFill>
                <a:latin typeface="Arial Black" pitchFamily="34" charset="0"/>
              </a:rPr>
              <a:t>n . .  </a:t>
            </a:r>
            <a:r>
              <a:rPr lang="en-US" sz="5400" smtClean="0">
                <a:latin typeface="Arial Black" pitchFamily="34" charset="0"/>
              </a:rPr>
              <a:t>,  </a:t>
            </a:r>
            <a:r>
              <a:rPr lang="en-US" sz="5400" smtClean="0">
                <a:solidFill>
                  <a:srgbClr val="993366"/>
                </a:solidFill>
                <a:latin typeface="Arial Black" pitchFamily="34" charset="0"/>
              </a:rPr>
              <a:t>. </a:t>
            </a:r>
            <a:r>
              <a:rPr lang="en-US" sz="5400" dirty="0" smtClean="0">
                <a:solidFill>
                  <a:srgbClr val="993366"/>
                </a:solidFill>
                <a:latin typeface="Arial Black" pitchFamily="34" charset="0"/>
              </a:rPr>
              <a:t>en  </a:t>
            </a:r>
            <a:r>
              <a:rPr lang="en-US" sz="5400" dirty="0" smtClean="0">
                <a:latin typeface="Arial Black" pitchFamily="34" charset="0"/>
              </a:rPr>
              <a:t>, </a:t>
            </a:r>
          </a:p>
          <a:p>
            <a:pPr algn="ctr">
              <a:buNone/>
            </a:pPr>
            <a:r>
              <a:rPr lang="en-US" sz="5400" dirty="0" smtClean="0">
                <a:solidFill>
                  <a:srgbClr val="0000FF"/>
                </a:solidFill>
                <a:latin typeface="Arial Black" pitchFamily="34" charset="0"/>
              </a:rPr>
              <a:t>. . l </a:t>
            </a:r>
            <a:r>
              <a:rPr lang="en-US" sz="5400" dirty="0" err="1" smtClean="0">
                <a:solidFill>
                  <a:srgbClr val="0000FF"/>
                </a:solidFill>
                <a:latin typeface="Arial Black" pitchFamily="34" charset="0"/>
              </a:rPr>
              <a:t>l</a:t>
            </a:r>
            <a:r>
              <a:rPr lang="en-US" sz="5400" dirty="0" smtClean="0">
                <a:solidFill>
                  <a:srgbClr val="0000FF"/>
                </a:solidFill>
                <a:latin typeface="Arial Black" pitchFamily="34" charset="0"/>
              </a:rPr>
              <a:t>  </a:t>
            </a:r>
            <a:r>
              <a:rPr lang="en-US" sz="5400" dirty="0" smtClean="0">
                <a:latin typeface="Arial Black" pitchFamily="34" charset="0"/>
              </a:rPr>
              <a:t>,  </a:t>
            </a:r>
            <a:r>
              <a:rPr lang="en-US" sz="5400" dirty="0" smtClean="0">
                <a:solidFill>
                  <a:srgbClr val="008000"/>
                </a:solidFill>
                <a:latin typeface="Arial Black" pitchFamily="34" charset="0"/>
              </a:rPr>
              <a:t>b . d</a:t>
            </a:r>
          </a:p>
          <a:p>
            <a:pPr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74620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Конкурс «</a:t>
            </a:r>
            <a:r>
              <a:rPr lang="en-US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C</a:t>
            </a: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»</a:t>
            </a:r>
            <a:b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</a:br>
            <a:r>
              <a:rPr lang="ru-RU" dirty="0" smtClean="0">
                <a:solidFill>
                  <a:schemeClr val="accent3">
                    <a:lumMod val="20000"/>
                    <a:lumOff val="80000"/>
                  </a:schemeClr>
                </a:solidFill>
              </a:rPr>
              <a:t>«Алфавитный порядок»</a:t>
            </a:r>
            <a:endParaRPr lang="ru-RU" dirty="0">
              <a:solidFill>
                <a:schemeClr val="accent3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1916832"/>
            <a:ext cx="705678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400" dirty="0">
                <a:solidFill>
                  <a:schemeClr val="accent4">
                    <a:lumMod val="40000"/>
                    <a:lumOff val="60000"/>
                  </a:schemeClr>
                </a:solidFill>
              </a:rPr>
              <a:t>c</a:t>
            </a:r>
            <a:r>
              <a:rPr lang="en-US" sz="44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at, map, wolf, kitten, bee, ice, zoo, parrot, dog, fish, mouse, apple, yak, egg, giraffe, hen, lion, pen, nose, orange</a:t>
            </a:r>
            <a:endParaRPr lang="ru-RU" sz="44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pic>
        <p:nvPicPr>
          <p:cNvPr id="6" name="песня мамонтенка (минусовка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956376" y="54868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6655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21949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Конкурс «</a:t>
            </a: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D</a:t>
            </a:r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»</a:t>
            </a:r>
            <a:b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ru-RU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«Зашифрованное слово»</a:t>
            </a:r>
            <a:endParaRPr lang="ru-RU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131840" y="1589584"/>
            <a:ext cx="561973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arenR"/>
            </a:pPr>
            <a:r>
              <a:rPr lang="ru-RU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18, 1, 2, 9, 20</a:t>
            </a:r>
          </a:p>
          <a:p>
            <a:pPr marL="342900" indent="-342900">
              <a:buAutoNum type="arabicParenR"/>
            </a:pPr>
            <a:endParaRPr lang="ru-RU" sz="4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ru-RU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16, 21, 16, 16, 25</a:t>
            </a:r>
          </a:p>
          <a:p>
            <a:pPr marL="342900" indent="-342900">
              <a:buAutoNum type="arabicParenR"/>
            </a:pPr>
            <a:endParaRPr lang="ru-RU" sz="4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ru-RU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11, 9, 20, 20, 5, 14</a:t>
            </a:r>
          </a:p>
          <a:p>
            <a:pPr marL="342900" indent="-342900">
              <a:buAutoNum type="arabicParenR"/>
            </a:pPr>
            <a:endParaRPr lang="ru-RU" sz="4400" dirty="0" smtClean="0">
              <a:solidFill>
                <a:schemeClr val="accent6">
                  <a:lumMod val="60000"/>
                  <a:lumOff val="40000"/>
                </a:schemeClr>
              </a:solidFill>
            </a:endParaRPr>
          </a:p>
          <a:p>
            <a:pPr marL="342900" indent="-342900">
              <a:buAutoNum type="arabicParenR"/>
            </a:pPr>
            <a:r>
              <a:rPr lang="ru-RU" sz="4400" dirty="0" smtClean="0">
                <a:solidFill>
                  <a:schemeClr val="accent6">
                    <a:lumMod val="60000"/>
                    <a:lumOff val="40000"/>
                  </a:schemeClr>
                </a:solidFill>
              </a:rPr>
              <a:t>8, 15, 18, 19, 5</a:t>
            </a:r>
            <a:endParaRPr lang="ru-RU" sz="4400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4" name="облака (минусовка)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 cstate="print"/>
          <a:stretch>
            <a:fillRect/>
          </a:stretch>
        </p:blipFill>
        <p:spPr>
          <a:xfrm>
            <a:off x="7922840" y="515144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7135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7235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2866330"/>
          </a:xfrm>
        </p:spPr>
        <p:txBody>
          <a:bodyPr>
            <a:normAutofit/>
          </a:bodyPr>
          <a:lstStyle/>
          <a:p>
            <a:r>
              <a:rPr lang="en-US" sz="5400" dirty="0" smtClean="0">
                <a:solidFill>
                  <a:srgbClr val="C00000"/>
                </a:solidFill>
              </a:rPr>
              <a:t>Have a nice day! </a:t>
            </a:r>
            <a:r>
              <a:rPr lang="ru-RU" sz="5400" dirty="0" smtClean="0">
                <a:solidFill>
                  <a:srgbClr val="C00000"/>
                </a:solidFill>
              </a:rPr>
              <a:t/>
            </a:r>
            <a:br>
              <a:rPr lang="ru-RU" sz="5400" dirty="0" smtClean="0">
                <a:solidFill>
                  <a:srgbClr val="C00000"/>
                </a:solidFill>
              </a:rPr>
            </a:br>
            <a:r>
              <a:rPr lang="en-US" sz="5400" dirty="0" smtClean="0">
                <a:solidFill>
                  <a:srgbClr val="C00000"/>
                </a:solidFill>
              </a:rPr>
              <a:t>Good-bye!</a:t>
            </a:r>
            <a:endParaRPr lang="ru-RU" sz="5400" dirty="0">
              <a:solidFill>
                <a:srgbClr val="C0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Другая 1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Начальная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30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balanced" dir="t">
              <a:rot lat="0" lon="0" rev="0"/>
            </a:lightRig>
          </a:scene3d>
          <a:sp3d prstMaterial="matte">
            <a:bevelT w="0" h="0"/>
            <a:contourClr>
              <a:schemeClr val="phClr">
                <a:tint val="10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outerShdw blurRad="50800" dist="25400" dir="5400000" rotWithShape="0">
              <a:srgbClr val="000000">
                <a:alpha val="50000"/>
              </a:srgbClr>
            </a:outerShdw>
          </a:effectLst>
          <a:scene3d>
            <a:camera prst="orthographicFront" fov="0">
              <a:rot lat="0" lon="0" rev="0"/>
            </a:camera>
            <a:lightRig rig="soft" dir="t">
              <a:rot lat="0" lon="0" rev="2700000"/>
            </a:lightRig>
          </a:scene3d>
          <a:sp3d prstMaterial="matte">
            <a:bevelT w="50800" h="50800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Фокина Л. П. Шаблон 4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1_Фокина Л. П. Шаблон 4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2_Фокина Л. П. Шаблон 4">
  <a:themeElements>
    <a:clrScheme name="NewsPrint">
      <a:dk1>
        <a:sysClr val="windowText" lastClr="000000"/>
      </a:dk1>
      <a:lt1>
        <a:sysClr val="window" lastClr="FFFFFF"/>
      </a:lt1>
      <a:dk2>
        <a:srgbClr val="303030"/>
      </a:dk2>
      <a:lt2>
        <a:srgbClr val="DEDEE0"/>
      </a:lt2>
      <a:accent1>
        <a:srgbClr val="AD0101"/>
      </a:accent1>
      <a:accent2>
        <a:srgbClr val="726056"/>
      </a:accent2>
      <a:accent3>
        <a:srgbClr val="AC956E"/>
      </a:accent3>
      <a:accent4>
        <a:srgbClr val="808DA9"/>
      </a:accent4>
      <a:accent5>
        <a:srgbClr val="424E5B"/>
      </a:accent5>
      <a:accent6>
        <a:srgbClr val="730E00"/>
      </a:accent6>
      <a:hlink>
        <a:srgbClr val="D26900"/>
      </a:hlink>
      <a:folHlink>
        <a:srgbClr val="D89243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749</TotalTime>
  <Words>553</Words>
  <Application>Microsoft Office PowerPoint</Application>
  <PresentationFormat>Экран (4:3)</PresentationFormat>
  <Paragraphs>156</Paragraphs>
  <Slides>34</Slides>
  <Notes>0</Notes>
  <HiddenSlides>0</HiddenSlides>
  <MMClips>4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34</vt:i4>
      </vt:variant>
    </vt:vector>
  </HeadingPairs>
  <TitlesOfParts>
    <vt:vector size="38" baseType="lpstr">
      <vt:lpstr>Апекс</vt:lpstr>
      <vt:lpstr>Фокина Л. П. Шаблон 4</vt:lpstr>
      <vt:lpstr>1_Фокина Л. П. Шаблон 4</vt:lpstr>
      <vt:lpstr>2_Фокина Л. П. Шаблон 4</vt:lpstr>
      <vt:lpstr>The ABC Fun</vt:lpstr>
      <vt:lpstr>Презентация PowerPoint</vt:lpstr>
      <vt:lpstr>Презентация PowerPoint</vt:lpstr>
      <vt:lpstr>1 Назови буквы</vt:lpstr>
      <vt:lpstr>2 Покажи букву, которая обозначает звук…</vt:lpstr>
      <vt:lpstr>Проверь!</vt:lpstr>
      <vt:lpstr>3 Найди гласные буквы</vt:lpstr>
      <vt:lpstr>Проверь!</vt:lpstr>
      <vt:lpstr>4 Допиши буквы</vt:lpstr>
      <vt:lpstr>Проверь!</vt:lpstr>
      <vt:lpstr>Укажите с какой буквы начинается слово</vt:lpstr>
      <vt:lpstr>Презентация PowerPoint</vt:lpstr>
      <vt:lpstr>Let’s sing a song</vt:lpstr>
      <vt:lpstr>Презентация PowerPoint</vt:lpstr>
      <vt:lpstr>Презентация PowerPoint</vt:lpstr>
      <vt:lpstr>Презентация PowerPoint</vt:lpstr>
      <vt:lpstr>Назовите животных </vt:lpstr>
      <vt:lpstr>Назовите предметы</vt:lpstr>
      <vt:lpstr>Соотнесите слово и перевод</vt:lpstr>
      <vt:lpstr>5 Слова</vt:lpstr>
      <vt:lpstr>It can climb.</vt:lpstr>
      <vt:lpstr>It can fly.</vt:lpstr>
      <vt:lpstr>  It is not big.</vt:lpstr>
      <vt:lpstr>  It is big.</vt:lpstr>
      <vt:lpstr>   It is big.</vt:lpstr>
      <vt:lpstr>Какого цвета рыбка?</vt:lpstr>
      <vt:lpstr>   The fish is…</vt:lpstr>
      <vt:lpstr>  7 Цифры. Сосчитай.</vt:lpstr>
      <vt:lpstr>    1                         2</vt:lpstr>
      <vt:lpstr>   1                         2</vt:lpstr>
      <vt:lpstr>Презентация PowerPoint</vt:lpstr>
      <vt:lpstr>Конкурс «C» «Алфавитный порядок»</vt:lpstr>
      <vt:lpstr>Конкурс «D» «Зашифрованное слово»</vt:lpstr>
      <vt:lpstr>Have a nice day!  Good-bye!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ABC Fun</dc:title>
  <dc:creator>Admin</dc:creator>
  <cp:lastModifiedBy>W7</cp:lastModifiedBy>
  <cp:revision>58</cp:revision>
  <dcterms:created xsi:type="dcterms:W3CDTF">2012-02-11T08:30:12Z</dcterms:created>
  <dcterms:modified xsi:type="dcterms:W3CDTF">2016-12-23T20:49:46Z</dcterms:modified>
</cp:coreProperties>
</file>